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1" roundtripDataSignature="AMtx7mhdB9jEm2rnqfacab4d3tN6dESrW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Mariko Izumi"/>
  <p:cmAuthor clrIdx="1" id="1" initials="" lastIdx="6" name="Talisha Lockhar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3-16T19:49:04.786">
    <p:pos x="527" y="961"/>
    <p:text>Maybe explain what we mean by this?</p:text>
    <p:extLst>
      <p:ext uri="{C676402C-5697-4E1C-873F-D02D1690AC5C}">
        <p15:threadingInfo timeZoneBias="0"/>
      </p:ext>
      <p:ext uri="http://customooxmlschemas.google.com/">
        <go:slidesCustomData xmlns:go="http://customooxmlschemas.google.com/" commentPostId="AAAAV-rI8fs"/>
      </p:ext>
    </p:extLst>
  </p:cm>
  <p:cm authorId="1" idx="1" dt="2022-03-16T19:42:36.494">
    <p:pos x="527" y="961"/>
    <p:text>look at this powerpoint as an overview. All these items are addressed in the handbook which they will receive.</p:text>
    <p:extLst>
      <p:ext uri="{C676402C-5697-4E1C-873F-D02D1690AC5C}">
        <p15:threadingInfo timeZoneBias="0">
          <p15:parentCm authorId="0" idx="1"/>
        </p15:threadingInfo>
      </p:ext>
      <p:ext uri="http://customooxmlschemas.google.com/">
        <go:slidesCustomData xmlns:go="http://customooxmlschemas.google.com/" commentPostId="AAAAW7Y-CgM"/>
      </p:ext>
    </p:extLst>
  </p:cm>
  <p:cm authorId="1" idx="2" dt="2022-03-16T19:44:49.520">
    <p:pos x="527" y="961"/>
    <p:text>Please take the lines off as this is correct information</p:text>
    <p:extLst>
      <p:ext uri="{C676402C-5697-4E1C-873F-D02D1690AC5C}">
        <p15:threadingInfo timeZoneBias="0">
          <p15:parentCm authorId="0" idx="1"/>
        </p15:threadingInfo>
      </p:ext>
      <p:ext uri="http://customooxmlschemas.google.com/">
        <go:slidesCustomData xmlns:go="http://customooxmlschemas.google.com/" commentPostId="AAAAW7Y-CgQ"/>
      </p:ext>
    </p:extLst>
  </p:cm>
  <p:cm authorId="1" idx="3" dt="2022-03-16T19:49:04.786">
    <p:pos x="527" y="961"/>
    <p:text>During the actual presentation I will be adding information that is not writtin</p:text>
    <p:extLst>
      <p:ext uri="{C676402C-5697-4E1C-873F-D02D1690AC5C}">
        <p15:threadingInfo timeZoneBias="0">
          <p15:parentCm authorId="0" idx="1"/>
        </p15:threadingInfo>
      </p:ext>
      <p:ext uri="http://customooxmlschemas.google.com/">
        <go:slidesCustomData xmlns:go="http://customooxmlschemas.google.com/" commentPostId="AAAAW7Y-CgU"/>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3-16T19:49:04.786">
    <p:pos x="527" y="961"/>
    <p:text>Maybe explain what we mean by this?</p:text>
    <p:extLst>
      <p:ext uri="{C676402C-5697-4E1C-873F-D02D1690AC5C}">
        <p15:threadingInfo timeZoneBias="0"/>
      </p:ext>
      <p:ext uri="http://customooxmlschemas.google.com/">
        <go:slidesCustomData xmlns:go="http://customooxmlschemas.google.com/" commentPostId="AAAAV-rI8fs"/>
      </p:ext>
    </p:extLst>
  </p:cm>
  <p:cm authorId="1" idx="4" dt="2022-03-16T19:42:36.494">
    <p:pos x="527" y="961"/>
    <p:text>look at this powerpoint as an overview. All these items are addressed in the handbook which they will receive.</p:text>
    <p:extLst>
      <p:ext uri="{C676402C-5697-4E1C-873F-D02D1690AC5C}">
        <p15:threadingInfo timeZoneBias="0">
          <p15:parentCm authorId="0" idx="2"/>
        </p15:threadingInfo>
      </p:ext>
      <p:ext uri="http://customooxmlschemas.google.com/">
        <go:slidesCustomData xmlns:go="http://customooxmlschemas.google.com/" commentPostId="AAAAW7Y-CgM"/>
      </p:ext>
    </p:extLst>
  </p:cm>
  <p:cm authorId="1" idx="5" dt="2022-03-16T19:44:49.520">
    <p:pos x="527" y="961"/>
    <p:text>Please take the lines off as this is correct information</p:text>
    <p:extLst>
      <p:ext uri="{C676402C-5697-4E1C-873F-D02D1690AC5C}">
        <p15:threadingInfo timeZoneBias="0">
          <p15:parentCm authorId="0" idx="2"/>
        </p15:threadingInfo>
      </p:ext>
      <p:ext uri="http://customooxmlschemas.google.com/">
        <go:slidesCustomData xmlns:go="http://customooxmlschemas.google.com/" commentPostId="AAAAW7Y-CgQ"/>
      </p:ext>
    </p:extLst>
  </p:cm>
  <p:cm authorId="1" idx="6" dt="2022-03-16T19:49:04.786">
    <p:pos x="527" y="961"/>
    <p:text>During the actual presentation I will be adding information that is not writtin</p:text>
    <p:extLst>
      <p:ext uri="{C676402C-5697-4E1C-873F-D02D1690AC5C}">
        <p15:threadingInfo timeZoneBias="0">
          <p15:parentCm authorId="0" idx="2"/>
        </p15:threadingInfo>
      </p:ext>
      <p:ext uri="http://customooxmlschemas.google.com/">
        <go:slidesCustomData xmlns:go="http://customooxmlschemas.google.com/" commentPostId="AAAAW7Y-Cg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2" name="Google Shape;1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8" name="Google Shape;15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3" name="Google Shape;16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ae5f2db8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ae5f2db80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0" name="Google Shape;170;g11ae5f2db80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ddc8d5e7e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0" name="Google Shape;100;g11ddc8d5e7e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1" name="Google Shape;101;g11ddc8d5e7e_0_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ddc8d5e7e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7" name="Google Shape;107;g11ddc8d5e7e_0_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8" name="Google Shape;108;g11ddc8d5e7e_0_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4" name="Google Shape;11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53a8b3d5d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1" name="Google Shape;121;g1253a8b3d5d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8" name="Google Shape;12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e5d3e7b41_1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4" name="Google Shape;134;g11e5d3e7b41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0" name="Google Shape;14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 name="Google Shape;19;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480"/>
              </a:spcBef>
              <a:spcAft>
                <a:spcPts val="0"/>
              </a:spcAft>
              <a:buClr>
                <a:schemeClr val="dk1"/>
              </a:buClr>
              <a:buSzPts val="2400"/>
              <a:buFont typeface="Arial"/>
              <a:buNone/>
              <a:defRPr/>
            </a:lvl1pPr>
            <a:lvl2pPr lvl="1" algn="ctr">
              <a:lnSpc>
                <a:spcPct val="100000"/>
              </a:lnSpc>
              <a:spcBef>
                <a:spcPts val="400"/>
              </a:spcBef>
              <a:spcAft>
                <a:spcPts val="0"/>
              </a:spcAft>
              <a:buClr>
                <a:schemeClr val="dk1"/>
              </a:buClr>
              <a:buSzPts val="2000"/>
              <a:buFont typeface="Arial"/>
              <a:buNone/>
              <a:defRPr/>
            </a:lvl2pPr>
            <a:lvl3pPr lvl="2" algn="ctr">
              <a:lnSpc>
                <a:spcPct val="100000"/>
              </a:lnSpc>
              <a:spcBef>
                <a:spcPts val="400"/>
              </a:spcBef>
              <a:spcAft>
                <a:spcPts val="0"/>
              </a:spcAft>
              <a:buClr>
                <a:schemeClr val="dk1"/>
              </a:buClr>
              <a:buSzPts val="20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p:txBody>
      </p:sp>
      <p:sp>
        <p:nvSpPr>
          <p:cNvPr id="20" name="Google Shape;20;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2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24"/>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2" name="Google Shape;82;p24"/>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p1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 name="Google Shape;26;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 name="Google Shape;31;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sz="2000"/>
            </a:lvl1pPr>
            <a:lvl2pPr indent="-228600" lvl="1" marL="914400" algn="l">
              <a:lnSpc>
                <a:spcPct val="100000"/>
              </a:lnSpc>
              <a:spcBef>
                <a:spcPts val="360"/>
              </a:spcBef>
              <a:spcAft>
                <a:spcPts val="0"/>
              </a:spcAft>
              <a:buClr>
                <a:schemeClr val="dk1"/>
              </a:buClr>
              <a:buSzPts val="1800"/>
              <a:buFont typeface="Arial"/>
              <a:buNone/>
              <a:defRPr sz="1800"/>
            </a:lvl2pPr>
            <a:lvl3pPr indent="-228600" lvl="2" marL="1371600" algn="l">
              <a:lnSpc>
                <a:spcPct val="100000"/>
              </a:lnSpc>
              <a:spcBef>
                <a:spcPts val="320"/>
              </a:spcBef>
              <a:spcAft>
                <a:spcPts val="0"/>
              </a:spcAft>
              <a:buClr>
                <a:schemeClr val="dk1"/>
              </a:buClr>
              <a:buSzPts val="1600"/>
              <a:buFont typeface="Arial"/>
              <a:buNone/>
              <a:defRPr sz="1600"/>
            </a:lvl3pPr>
            <a:lvl4pPr indent="-228600" lvl="3" marL="1828800" algn="l">
              <a:lnSpc>
                <a:spcPct val="100000"/>
              </a:lnSpc>
              <a:spcBef>
                <a:spcPts val="280"/>
              </a:spcBef>
              <a:spcAft>
                <a:spcPts val="0"/>
              </a:spcAft>
              <a:buClr>
                <a:schemeClr val="dk1"/>
              </a:buClr>
              <a:buSzPts val="1400"/>
              <a:buFont typeface="Arial"/>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228600" lvl="5" marL="2743200" algn="l">
              <a:lnSpc>
                <a:spcPct val="100000"/>
              </a:lnSpc>
              <a:spcBef>
                <a:spcPts val="280"/>
              </a:spcBef>
              <a:spcAft>
                <a:spcPts val="0"/>
              </a:spcAft>
              <a:buClr>
                <a:schemeClr val="dk1"/>
              </a:buClr>
              <a:buSzPts val="1400"/>
              <a:buFont typeface="Arial"/>
              <a:buNone/>
              <a:defRPr sz="1400"/>
            </a:lvl6pPr>
            <a:lvl7pPr indent="-228600" lvl="6" marL="3200400" algn="l">
              <a:lnSpc>
                <a:spcPct val="100000"/>
              </a:lnSpc>
              <a:spcBef>
                <a:spcPts val="280"/>
              </a:spcBef>
              <a:spcAft>
                <a:spcPts val="0"/>
              </a:spcAft>
              <a:buClr>
                <a:schemeClr val="dk1"/>
              </a:buClr>
              <a:buSzPts val="1400"/>
              <a:buFont typeface="Arial"/>
              <a:buNone/>
              <a:defRPr sz="1400"/>
            </a:lvl7pPr>
            <a:lvl8pPr indent="-228600" lvl="7" marL="3657600" algn="l">
              <a:lnSpc>
                <a:spcPct val="100000"/>
              </a:lnSpc>
              <a:spcBef>
                <a:spcPts val="280"/>
              </a:spcBef>
              <a:spcAft>
                <a:spcPts val="0"/>
              </a:spcAft>
              <a:buClr>
                <a:schemeClr val="dk1"/>
              </a:buClr>
              <a:buSzPts val="1400"/>
              <a:buFont typeface="Arial"/>
              <a:buNone/>
              <a:defRPr sz="1400"/>
            </a:lvl8pPr>
            <a:lvl9pPr indent="-228600" lvl="8" marL="4114800" algn="l">
              <a:lnSpc>
                <a:spcPct val="100000"/>
              </a:lnSpc>
              <a:spcBef>
                <a:spcPts val="280"/>
              </a:spcBef>
              <a:spcAft>
                <a:spcPts val="0"/>
              </a:spcAft>
              <a:buClr>
                <a:schemeClr val="dk1"/>
              </a:buClr>
              <a:buSzPts val="1400"/>
              <a:buFont typeface="Arial"/>
              <a:buNone/>
              <a:defRPr sz="1400"/>
            </a:lvl9pPr>
          </a:lstStyle>
          <a:p/>
        </p:txBody>
      </p:sp>
      <p:sp>
        <p:nvSpPr>
          <p:cNvPr id="32" name="Google Shape;32;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 name="Google Shape;37;p17"/>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Arial"/>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38" name="Google Shape;38;p17"/>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Arial"/>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39" name="Google Shape;39;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45" name="Google Shape;45;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46" name="Google Shape;46;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47" name="Google Shape;47;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48" name="Google Shape;48;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3" name="Google Shape;53;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2" name="Google Shape;62;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Arial"/>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100000"/>
              </a:lnSpc>
              <a:spcBef>
                <a:spcPts val="400"/>
              </a:spcBef>
              <a:spcAft>
                <a:spcPts val="0"/>
              </a:spcAft>
              <a:buClr>
                <a:schemeClr val="dk1"/>
              </a:buClr>
              <a:buSzPts val="2000"/>
              <a:buFont typeface="Arial"/>
              <a:buChar char="»"/>
              <a:defRPr sz="2000"/>
            </a:lvl6pPr>
            <a:lvl7pPr indent="-355600" lvl="6" marL="3200400" algn="l">
              <a:lnSpc>
                <a:spcPct val="100000"/>
              </a:lnSpc>
              <a:spcBef>
                <a:spcPts val="400"/>
              </a:spcBef>
              <a:spcAft>
                <a:spcPts val="0"/>
              </a:spcAft>
              <a:buClr>
                <a:schemeClr val="dk1"/>
              </a:buClr>
              <a:buSzPts val="2000"/>
              <a:buFont typeface="Arial"/>
              <a:buChar char="»"/>
              <a:defRPr sz="2000"/>
            </a:lvl7pPr>
            <a:lvl8pPr indent="-355600" lvl="7" marL="3657600" algn="l">
              <a:lnSpc>
                <a:spcPct val="100000"/>
              </a:lnSpc>
              <a:spcBef>
                <a:spcPts val="400"/>
              </a:spcBef>
              <a:spcAft>
                <a:spcPts val="0"/>
              </a:spcAft>
              <a:buClr>
                <a:schemeClr val="dk1"/>
              </a:buClr>
              <a:buSzPts val="2000"/>
              <a:buFont typeface="Arial"/>
              <a:buChar char="»"/>
              <a:defRPr sz="2000"/>
            </a:lvl8pPr>
            <a:lvl9pPr indent="-355600" lvl="8" marL="4114800" algn="l">
              <a:lnSpc>
                <a:spcPct val="100000"/>
              </a:lnSpc>
              <a:spcBef>
                <a:spcPts val="400"/>
              </a:spcBef>
              <a:spcAft>
                <a:spcPts val="0"/>
              </a:spcAft>
              <a:buClr>
                <a:schemeClr val="dk1"/>
              </a:buClr>
              <a:buSzPts val="2000"/>
              <a:buFont typeface="Arial"/>
              <a:buChar char="»"/>
              <a:defRPr sz="2000"/>
            </a:lvl9pPr>
          </a:lstStyle>
          <a:p/>
        </p:txBody>
      </p:sp>
      <p:sp>
        <p:nvSpPr>
          <p:cNvPr id="63" name="Google Shape;63;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64" name="Google Shape;64;p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9" name="Google Shape;69;p22"/>
          <p:cNvSpPr/>
          <p:nvPr>
            <p:ph idx="2" type="pic"/>
          </p:nvPr>
        </p:nvSpPr>
        <p:spPr>
          <a:xfrm>
            <a:off x="1792288" y="612775"/>
            <a:ext cx="5486400" cy="4114800"/>
          </a:xfrm>
          <a:prstGeom prst="rect">
            <a:avLst/>
          </a:prstGeom>
          <a:noFill/>
          <a:ln>
            <a:noFill/>
          </a:ln>
        </p:spPr>
      </p:sp>
      <p:sp>
        <p:nvSpPr>
          <p:cNvPr id="70" name="Google Shape;70;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71" name="Google Shape;71;p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800" u="none" cap="none" strike="noStrike">
                <a:solidFill>
                  <a:srgbClr val="00538D"/>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2800" u="none" cap="none" strike="noStrike">
                <a:solidFill>
                  <a:srgbClr val="00538D"/>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2800" u="none" cap="none" strike="noStrike">
                <a:solidFill>
                  <a:srgbClr val="00538D"/>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2800" u="none" cap="none" strike="noStrike">
                <a:solidFill>
                  <a:srgbClr val="00538D"/>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2800" u="none" cap="none" strike="noStrike">
                <a:solidFill>
                  <a:srgbClr val="00538D"/>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2800" u="none" cap="none" strike="noStrike">
                <a:solidFill>
                  <a:srgbClr val="00538D"/>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2800" u="none" cap="none" strike="noStrike">
                <a:solidFill>
                  <a:srgbClr val="00538D"/>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2800" u="none" cap="none" strike="noStrike">
                <a:solidFill>
                  <a:srgbClr val="00538D"/>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2800" u="none" cap="none" strike="noStrike">
                <a:solidFill>
                  <a:srgbClr val="00538D"/>
                </a:solidFill>
                <a:latin typeface="Arial"/>
                <a:ea typeface="Arial"/>
                <a:cs typeface="Arial"/>
                <a:sym typeface="Arial"/>
              </a:defRPr>
            </a:lvl9pPr>
          </a:lstStyle>
          <a:p/>
        </p:txBody>
      </p:sp>
      <p:sp>
        <p:nvSpPr>
          <p:cNvPr id="11" name="Google Shape;11;p1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3"/>
          <p:cNvPicPr preferRelativeResize="0"/>
          <p:nvPr/>
        </p:nvPicPr>
        <p:blipFill rotWithShape="1">
          <a:blip r:embed="rId1">
            <a:alphaModFix/>
          </a:blip>
          <a:srcRect b="0" l="0" r="0" t="0"/>
          <a:stretch/>
        </p:blipFill>
        <p:spPr>
          <a:xfrm>
            <a:off x="0" y="0"/>
            <a:ext cx="9145588" cy="6859588"/>
          </a:xfrm>
          <a:prstGeom prst="rect">
            <a:avLst/>
          </a:prstGeom>
          <a:noFill/>
          <a:ln>
            <a:noFill/>
          </a:ln>
        </p:spPr>
      </p:pic>
      <p:pic>
        <p:nvPicPr>
          <p:cNvPr descr="CSU_Logo_1" id="16" name="Google Shape;16;p13"/>
          <p:cNvPicPr preferRelativeResize="0"/>
          <p:nvPr/>
        </p:nvPicPr>
        <p:blipFill rotWithShape="1">
          <a:blip r:embed="rId2">
            <a:alphaModFix/>
          </a:blip>
          <a:srcRect b="0" l="0" r="0" t="0"/>
          <a:stretch/>
        </p:blipFill>
        <p:spPr>
          <a:xfrm>
            <a:off x="7467600" y="5761038"/>
            <a:ext cx="1676400" cy="1089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cs.google.com/forms/d/1NSPuEshDAdYCMJzRitkYSgkU7nI6YmXoDH_bnHKH4gE/edit?ts=62606fc9"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nvSpPr>
        <p:spPr>
          <a:xfrm>
            <a:off x="284688" y="1651001"/>
            <a:ext cx="8574622" cy="2616199"/>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C00000"/>
                </a:solidFill>
                <a:latin typeface="Cambria"/>
                <a:ea typeface="Cambria"/>
                <a:cs typeface="Cambria"/>
                <a:sym typeface="Cambria"/>
              </a:rPr>
              <a:t>Federal Work-Study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C00000"/>
                </a:solidFill>
                <a:latin typeface="Cambria"/>
                <a:ea typeface="Cambria"/>
                <a:cs typeface="Cambria"/>
                <a:sym typeface="Cambria"/>
              </a:rPr>
              <a:t>S</a:t>
            </a:r>
            <a:r>
              <a:rPr lang="en-US" sz="4800">
                <a:solidFill>
                  <a:srgbClr val="C00000"/>
                </a:solidFill>
                <a:latin typeface="Cambria"/>
                <a:ea typeface="Cambria"/>
                <a:cs typeface="Cambria"/>
                <a:sym typeface="Cambria"/>
              </a:rPr>
              <a:t>tudent </a:t>
            </a:r>
            <a:r>
              <a:rPr b="0" i="0" lang="en-US" sz="4800" u="none" cap="none" strike="noStrike">
                <a:solidFill>
                  <a:srgbClr val="C00000"/>
                </a:solidFill>
                <a:latin typeface="Cambria"/>
                <a:ea typeface="Cambria"/>
                <a:cs typeface="Cambria"/>
                <a:sym typeface="Cambria"/>
              </a:rPr>
              <a:t>Orientation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rgbClr val="C00000"/>
              </a:solidFill>
              <a:latin typeface="Cambria"/>
              <a:ea typeface="Cambria"/>
              <a:cs typeface="Cambria"/>
              <a:sym typeface="Cambria"/>
            </a:endParaRPr>
          </a:p>
        </p:txBody>
      </p:sp>
      <p:sp>
        <p:nvSpPr>
          <p:cNvPr id="91" name="Google Shape;91;p1"/>
          <p:cNvSpPr txBox="1"/>
          <p:nvPr/>
        </p:nvSpPr>
        <p:spPr>
          <a:xfrm>
            <a:off x="1078176" y="3962400"/>
            <a:ext cx="6987645" cy="9906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3400"/>
              <a:buFont typeface="Calibri"/>
              <a:buNone/>
            </a:pPr>
            <a:r>
              <a:rPr b="0" i="0" lang="en-US" sz="3400" u="none" cap="none" strike="noStrike">
                <a:solidFill>
                  <a:srgbClr val="C00000"/>
                </a:solidFill>
                <a:latin typeface="Calibri"/>
                <a:ea typeface="Calibri"/>
                <a:cs typeface="Calibri"/>
                <a:sym typeface="Calibri"/>
              </a:rPr>
              <a:t>Office of Fi</a:t>
            </a:r>
            <a:r>
              <a:rPr lang="en-US" sz="3400">
                <a:solidFill>
                  <a:srgbClr val="C00000"/>
                </a:solidFill>
                <a:latin typeface="Calibri"/>
                <a:ea typeface="Calibri"/>
                <a:cs typeface="Calibri"/>
                <a:sym typeface="Calibri"/>
              </a:rPr>
              <a:t>n</a:t>
            </a:r>
            <a:r>
              <a:rPr b="0" i="0" lang="en-US" sz="3400" u="none" cap="none" strike="noStrike">
                <a:solidFill>
                  <a:srgbClr val="C00000"/>
                </a:solidFill>
                <a:latin typeface="Calibri"/>
                <a:ea typeface="Calibri"/>
                <a:cs typeface="Calibri"/>
                <a:sym typeface="Calibri"/>
              </a:rPr>
              <a:t>ancial Aid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29"/>
              </a:spcBef>
              <a:spcAft>
                <a:spcPts val="0"/>
              </a:spcAft>
              <a:buClr>
                <a:srgbClr val="C00000"/>
              </a:buClr>
              <a:buSzPts val="3400"/>
              <a:buFont typeface="Calibri"/>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nvSpPr>
        <p:spPr>
          <a:xfrm>
            <a:off x="152400" y="228600"/>
            <a:ext cx="9428956" cy="17525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C00000"/>
                </a:solidFill>
                <a:latin typeface="Cambria"/>
                <a:ea typeface="Cambria"/>
                <a:cs typeface="Cambria"/>
                <a:sym typeface="Cambria"/>
              </a:rPr>
              <a:t>Supervisor’s Responsibilities</a:t>
            </a:r>
            <a:endParaRPr b="0" i="0" sz="1400" u="none" cap="none" strike="noStrike">
              <a:solidFill>
                <a:srgbClr val="000000"/>
              </a:solidFill>
              <a:latin typeface="Arial"/>
              <a:ea typeface="Arial"/>
              <a:cs typeface="Arial"/>
              <a:sym typeface="Arial"/>
            </a:endParaRPr>
          </a:p>
        </p:txBody>
      </p:sp>
      <p:sp>
        <p:nvSpPr>
          <p:cNvPr id="149" name="Google Shape;149;p8"/>
          <p:cNvSpPr txBox="1"/>
          <p:nvPr/>
        </p:nvSpPr>
        <p:spPr>
          <a:xfrm>
            <a:off x="304800" y="1447800"/>
            <a:ext cx="8534400" cy="47244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Complete end of term evaluations for each of your work study student annually (email will be sent)</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Sign your Supervisor Handbook Acknowledgement (annually)</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New jobs need to be posted by the start of Summer Semester (will allow time for students to apply and be hired prior to the start of Fall Semester)</a:t>
            </a:r>
            <a:endParaRPr b="0" i="0" sz="1400" u="none" cap="none" strike="noStrike">
              <a:solidFill>
                <a:srgbClr val="000000"/>
              </a:solidFill>
              <a:latin typeface="Arial"/>
              <a:ea typeface="Arial"/>
              <a:cs typeface="Arial"/>
              <a:sym typeface="Arial"/>
            </a:endParaRPr>
          </a:p>
          <a:p>
            <a:pPr indent="-215900" lvl="0" marL="342900" marR="0" rtl="0" algn="ctr">
              <a:lnSpc>
                <a:spcPct val="100000"/>
              </a:lnSpc>
              <a:spcBef>
                <a:spcPts val="0"/>
              </a:spcBef>
              <a:spcAft>
                <a:spcPts val="0"/>
              </a:spcAft>
              <a:buClr>
                <a:schemeClr val="dk1"/>
              </a:buClr>
              <a:buSzPts val="2000"/>
              <a:buFont typeface="Noto Sans Symbols"/>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nvSpPr>
        <p:spPr>
          <a:xfrm>
            <a:off x="152400" y="228600"/>
            <a:ext cx="9428956" cy="17525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C00000"/>
                </a:solidFill>
                <a:latin typeface="Cambria"/>
                <a:ea typeface="Cambria"/>
                <a:cs typeface="Cambria"/>
                <a:sym typeface="Cambria"/>
              </a:rPr>
              <a:t>Student’s Responsibilities</a:t>
            </a:r>
            <a:endParaRPr b="0" i="0" sz="1400" u="none" cap="none" strike="noStrike">
              <a:solidFill>
                <a:srgbClr val="000000"/>
              </a:solidFill>
              <a:latin typeface="Arial"/>
              <a:ea typeface="Arial"/>
              <a:cs typeface="Arial"/>
              <a:sym typeface="Arial"/>
            </a:endParaRPr>
          </a:p>
        </p:txBody>
      </p:sp>
      <p:sp>
        <p:nvSpPr>
          <p:cNvPr id="155" name="Google Shape;155;p9"/>
          <p:cNvSpPr txBox="1"/>
          <p:nvPr/>
        </p:nvSpPr>
        <p:spPr>
          <a:xfrm>
            <a:off x="304800" y="1447800"/>
            <a:ext cx="8534400" cy="4724400"/>
          </a:xfrm>
          <a:prstGeom prst="rect">
            <a:avLst/>
          </a:prstGeom>
          <a:noFill/>
          <a:ln>
            <a:noFill/>
          </a:ln>
        </p:spPr>
        <p:txBody>
          <a:bodyPr anchorCtr="0" anchor="t" bIns="45700" lIns="91425" spcFirstLastPara="1" rIns="91425" wrap="square" tIns="45700">
            <a:normAutofit lnSpcReduction="20000"/>
          </a:bodyPr>
          <a:lstStyle/>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Perform job duties in satisfactory manner. Adhere to rules/regulations of the department</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Be punctual and professional</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May not work more than 25 hours per week</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Enter time accurately and timely in OneUSG</a:t>
            </a:r>
            <a:endParaRPr b="0" i="0" sz="2000" u="none" cap="none" strike="noStrike">
              <a:solidFill>
                <a:schemeClr val="dk1"/>
              </a:solidFill>
              <a:latin typeface="Calibri"/>
              <a:ea typeface="Calibri"/>
              <a:cs typeface="Calibri"/>
              <a:sym typeface="Calibri"/>
            </a:endParaRPr>
          </a:p>
          <a:p>
            <a:pPr indent="-355600" lvl="0" marL="457200" rtl="0" algn="l">
              <a:lnSpc>
                <a:spcPct val="2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Complete online orientation annually and view handbook for updates</a:t>
            </a:r>
            <a:endParaRPr sz="2000">
              <a:solidFill>
                <a:schemeClr val="dk1"/>
              </a:solidFill>
              <a:latin typeface="Calibri"/>
              <a:ea typeface="Calibri"/>
              <a:cs typeface="Calibri"/>
              <a:sym typeface="Calibri"/>
            </a:endParaRPr>
          </a:p>
          <a:p>
            <a:pPr indent="0" lvl="0" marL="457200" marR="0" rtl="0" algn="l">
              <a:lnSpc>
                <a:spcPct val="200000"/>
              </a:lnSpc>
              <a:spcBef>
                <a:spcPts val="0"/>
              </a:spcBef>
              <a:spcAft>
                <a:spcPts val="0"/>
              </a:spcAft>
              <a:buNone/>
            </a:pPr>
            <a:r>
              <a:t/>
            </a:r>
            <a:endParaRPr sz="2000">
              <a:solidFill>
                <a:schemeClr val="dk1"/>
              </a:solidFill>
              <a:latin typeface="Calibri"/>
              <a:ea typeface="Calibri"/>
              <a:cs typeface="Calibri"/>
              <a:sym typeface="Calibri"/>
            </a:endParaRPr>
          </a:p>
          <a:p>
            <a:pPr indent="-215900" lvl="0" marL="342900" marR="0" rtl="0" algn="ctr">
              <a:lnSpc>
                <a:spcPct val="100000"/>
              </a:lnSpc>
              <a:spcBef>
                <a:spcPts val="0"/>
              </a:spcBef>
              <a:spcAft>
                <a:spcPts val="0"/>
              </a:spcAft>
              <a:buClr>
                <a:schemeClr val="dk1"/>
              </a:buClr>
              <a:buSzPts val="2000"/>
              <a:buFont typeface="Noto Sans Symbols"/>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nvSpPr>
        <p:spPr>
          <a:xfrm>
            <a:off x="332509" y="990600"/>
            <a:ext cx="8478982" cy="5410199"/>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***Once HR establishes the student's start date, the student may begin working at that time. Please note any hours recorded before the official start date will be charged directly to the responsible department.***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***time cards MUST be approved bi-weekly in OneUSG. If supervisor or authorized e-timer approver does not approve time in OneUSG, student will not receive pay for the unapproved hours.***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solidFill>
                  <a:srgbClr val="C00000"/>
                </a:solidFill>
                <a:latin typeface="Cambria"/>
                <a:ea typeface="Cambria"/>
                <a:cs typeface="Cambria"/>
                <a:sym typeface="Cambria"/>
              </a:rPr>
              <a:t>Contact</a:t>
            </a:r>
            <a:r>
              <a:rPr lang="en-US"/>
              <a:t> </a:t>
            </a:r>
            <a:r>
              <a:rPr lang="en-US" sz="4400">
                <a:solidFill>
                  <a:srgbClr val="C00000"/>
                </a:solidFill>
                <a:latin typeface="Cambria"/>
                <a:ea typeface="Cambria"/>
                <a:cs typeface="Cambria"/>
                <a:sym typeface="Cambria"/>
              </a:rPr>
              <a:t>Us</a:t>
            </a:r>
            <a:endParaRPr/>
          </a:p>
        </p:txBody>
      </p:sp>
      <p:sp>
        <p:nvSpPr>
          <p:cNvPr id="166" name="Google Shape;166;p1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600"/>
              <a:buFont typeface="Arial"/>
              <a:buNone/>
            </a:pPr>
            <a:r>
              <a:rPr lang="en-US" sz="2600"/>
              <a:t>General questions for students and supervisor, Email:</a:t>
            </a:r>
            <a:endParaRPr/>
          </a:p>
          <a:p>
            <a:pPr indent="0" lvl="0" marL="0" rtl="0" algn="l">
              <a:lnSpc>
                <a:spcPct val="100000"/>
              </a:lnSpc>
              <a:spcBef>
                <a:spcPts val="520"/>
              </a:spcBef>
              <a:spcAft>
                <a:spcPts val="0"/>
              </a:spcAft>
              <a:buClr>
                <a:schemeClr val="dk1"/>
              </a:buClr>
              <a:buSzPts val="2600"/>
              <a:buFont typeface="Arial"/>
              <a:buNone/>
            </a:pPr>
            <a:r>
              <a:t/>
            </a:r>
            <a:endParaRPr sz="2600"/>
          </a:p>
          <a:p>
            <a:pPr indent="0" lvl="0" marL="0" rtl="0" algn="l">
              <a:lnSpc>
                <a:spcPct val="100000"/>
              </a:lnSpc>
              <a:spcBef>
                <a:spcPts val="520"/>
              </a:spcBef>
              <a:spcAft>
                <a:spcPts val="0"/>
              </a:spcAft>
              <a:buClr>
                <a:schemeClr val="dk1"/>
              </a:buClr>
              <a:buSzPts val="2600"/>
              <a:buFont typeface="Arial"/>
              <a:buNone/>
            </a:pPr>
            <a:r>
              <a:rPr lang="en-US" sz="2600"/>
              <a:t>Talisha Lockhart, Associate Director, Financial Aid</a:t>
            </a:r>
            <a:endParaRPr/>
          </a:p>
          <a:p>
            <a:pPr indent="0" lvl="0" marL="0" rtl="0" algn="l">
              <a:lnSpc>
                <a:spcPct val="100000"/>
              </a:lnSpc>
              <a:spcBef>
                <a:spcPts val="520"/>
              </a:spcBef>
              <a:spcAft>
                <a:spcPts val="0"/>
              </a:spcAft>
              <a:buClr>
                <a:schemeClr val="dk1"/>
              </a:buClr>
              <a:buSzPts val="2600"/>
              <a:buFont typeface="Arial"/>
              <a:buNone/>
            </a:pPr>
            <a:r>
              <a:rPr lang="en-US" sz="2600"/>
              <a:t> 	lockhart_talisha@columbusstate.edu</a:t>
            </a:r>
            <a:endParaRPr/>
          </a:p>
          <a:p>
            <a:pPr indent="0" lvl="1" marL="457200" rtl="0" algn="l">
              <a:lnSpc>
                <a:spcPct val="100000"/>
              </a:lnSpc>
              <a:spcBef>
                <a:spcPts val="520"/>
              </a:spcBef>
              <a:spcAft>
                <a:spcPts val="0"/>
              </a:spcAft>
              <a:buClr>
                <a:schemeClr val="dk1"/>
              </a:buClr>
              <a:buSzPts val="2600"/>
              <a:buFont typeface="Arial"/>
              <a:buNone/>
            </a:pPr>
            <a:r>
              <a:rPr lang="en-US" sz="2600"/>
              <a:t>		</a:t>
            </a:r>
            <a:endParaRPr sz="2800">
              <a:solidFill>
                <a:srgbClr val="C00000"/>
              </a:solidFill>
            </a:endParaRPr>
          </a:p>
          <a:p>
            <a:pPr indent="-165100" lvl="0" marL="342900" rtl="0" algn="l">
              <a:lnSpc>
                <a:spcPct val="100000"/>
              </a:lnSpc>
              <a:spcBef>
                <a:spcPts val="560"/>
              </a:spcBef>
              <a:spcAft>
                <a:spcPts val="0"/>
              </a:spcAft>
              <a:buClr>
                <a:schemeClr val="dk1"/>
              </a:buClr>
              <a:buSzPts val="2800"/>
              <a:buFont typeface="Arial"/>
              <a:buNone/>
            </a:pPr>
            <a:r>
              <a:t/>
            </a:r>
            <a:endParaRPr sz="2800">
              <a:solidFill>
                <a:srgbClr val="C00000"/>
              </a:solidFill>
            </a:endParaRPr>
          </a:p>
          <a:p>
            <a:pPr indent="-165100" lvl="0" marL="342900" rtl="0" algn="l">
              <a:lnSpc>
                <a:spcPct val="100000"/>
              </a:lnSpc>
              <a:spcBef>
                <a:spcPts val="560"/>
              </a:spcBef>
              <a:spcAft>
                <a:spcPts val="0"/>
              </a:spcAft>
              <a:buClr>
                <a:schemeClr val="dk1"/>
              </a:buClr>
              <a:buSzPts val="2800"/>
              <a:buFont typeface="Arial"/>
              <a:buNone/>
            </a:pPr>
            <a:r>
              <a:t/>
            </a:r>
            <a:endParaRPr sz="2800">
              <a:solidFill>
                <a:srgbClr val="C00000"/>
              </a:solidFill>
            </a:endParaRPr>
          </a:p>
          <a:p>
            <a:pPr indent="-190500" lvl="0" marL="342900" rtl="0" algn="l">
              <a:lnSpc>
                <a:spcPct val="100000"/>
              </a:lnSpc>
              <a:spcBef>
                <a:spcPts val="480"/>
              </a:spcBef>
              <a:spcAft>
                <a:spcPts val="0"/>
              </a:spcAft>
              <a:buClr>
                <a:schemeClr val="dk1"/>
              </a:buClr>
              <a:buSzPts val="24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1ae5f2db80_0_0"/>
          <p:cNvSpPr txBox="1"/>
          <p:nvPr>
            <p:ph type="title"/>
          </p:nvPr>
        </p:nvSpPr>
        <p:spPr>
          <a:xfrm>
            <a:off x="622975" y="640975"/>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500"/>
              <a:t>Federal Work-Study Orientation</a:t>
            </a:r>
            <a:endParaRPr sz="4500"/>
          </a:p>
        </p:txBody>
      </p:sp>
      <p:sp>
        <p:nvSpPr>
          <p:cNvPr id="173" name="Google Shape;173;g11ae5f2db80_0_0"/>
          <p:cNvSpPr txBox="1"/>
          <p:nvPr>
            <p:ph idx="1" type="body"/>
          </p:nvPr>
        </p:nvSpPr>
        <p:spPr>
          <a:xfrm>
            <a:off x="622963" y="4903600"/>
            <a:ext cx="7772400" cy="646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***Please complete the acknowledgement form. </a:t>
            </a:r>
            <a:r>
              <a:rPr lang="en-US" u="sng">
                <a:solidFill>
                  <a:schemeClr val="hlink"/>
                </a:solidFill>
                <a:hlinkClick r:id="rId3"/>
              </a:rPr>
              <a:t>CLICK HERE</a:t>
            </a:r>
            <a:r>
              <a:rPr lang="en-US"/>
              <a:t>***</a:t>
            </a:r>
            <a:endParaRPr/>
          </a:p>
        </p:txBody>
      </p:sp>
      <p:pic>
        <p:nvPicPr>
          <p:cNvPr id="174" name="Google Shape;174;g11ae5f2db80_0_0"/>
          <p:cNvPicPr preferRelativeResize="0"/>
          <p:nvPr/>
        </p:nvPicPr>
        <p:blipFill>
          <a:blip r:embed="rId4">
            <a:alphaModFix/>
          </a:blip>
          <a:stretch>
            <a:fillRect/>
          </a:stretch>
        </p:blipFill>
        <p:spPr>
          <a:xfrm rot="-1709701">
            <a:off x="1798161" y="2406587"/>
            <a:ext cx="5966453" cy="1143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nvSpPr>
        <p:spPr>
          <a:xfrm>
            <a:off x="-437357" y="228600"/>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C00000"/>
                </a:solidFill>
                <a:latin typeface="Cambria"/>
                <a:ea typeface="Cambria"/>
                <a:cs typeface="Cambria"/>
                <a:sym typeface="Cambria"/>
              </a:rPr>
              <a:t>Overview</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609600" y="1905000"/>
            <a:ext cx="8229600" cy="35052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100000"/>
              </a:lnSpc>
              <a:spcBef>
                <a:spcPts val="0"/>
              </a:spcBef>
              <a:spcAft>
                <a:spcPts val="0"/>
              </a:spcAft>
              <a:buClr>
                <a:schemeClr val="dk1"/>
              </a:buClr>
              <a:buSzPts val="2400"/>
              <a:buFont typeface="Arial"/>
              <a:buAutoNum type="arabicPeriod"/>
            </a:pPr>
            <a:r>
              <a:rPr b="0" i="0" lang="en-US" sz="2400" u="none" cap="none" strike="noStrike">
                <a:solidFill>
                  <a:schemeClr val="dk1"/>
                </a:solidFill>
                <a:latin typeface="Arial"/>
                <a:ea typeface="Arial"/>
                <a:cs typeface="Arial"/>
                <a:sym typeface="Arial"/>
              </a:rPr>
              <a:t>What is the Federal Work-Study Program?</a:t>
            </a:r>
            <a:br>
              <a:rPr b="0" i="0" lang="en-US" sz="24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AutoNum type="arabicPeriod"/>
            </a:pPr>
            <a:r>
              <a:rPr b="0" i="0" lang="en-US" sz="2400" u="none" cap="none" strike="noStrike">
                <a:solidFill>
                  <a:schemeClr val="dk1"/>
                </a:solidFill>
                <a:latin typeface="Arial"/>
                <a:ea typeface="Arial"/>
                <a:cs typeface="Arial"/>
                <a:sym typeface="Arial"/>
              </a:rPr>
              <a:t>Federal Work Study Policies and Procedures</a:t>
            </a:r>
            <a:endParaRPr b="0" i="0" sz="2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a:solidFill>
                <a:schemeClr val="dk1"/>
              </a:solidFill>
            </a:endParaRPr>
          </a:p>
          <a:p>
            <a:pPr indent="-381000" lvl="0" marL="457200" marR="0" rtl="0" algn="l">
              <a:lnSpc>
                <a:spcPct val="100000"/>
              </a:lnSpc>
              <a:spcBef>
                <a:spcPts val="0"/>
              </a:spcBef>
              <a:spcAft>
                <a:spcPts val="0"/>
              </a:spcAft>
              <a:buClr>
                <a:schemeClr val="dk1"/>
              </a:buClr>
              <a:buSzPts val="2400"/>
              <a:buFont typeface="Arial"/>
              <a:buAutoNum type="arabicPeriod"/>
            </a:pPr>
            <a:r>
              <a:rPr b="0" i="0" lang="en-US" sz="2400" u="none" cap="none" strike="noStrike">
                <a:solidFill>
                  <a:schemeClr val="dk1"/>
                </a:solidFill>
                <a:latin typeface="Arial"/>
                <a:ea typeface="Arial"/>
                <a:cs typeface="Arial"/>
                <a:sym typeface="Arial"/>
              </a:rPr>
              <a:t>The hiring process</a:t>
            </a:r>
            <a:endParaRPr sz="2400">
              <a:solidFill>
                <a:schemeClr val="dk1"/>
              </a:solidFill>
            </a:endParaRPr>
          </a:p>
          <a:p>
            <a:pPr indent="0" lvl="0" marL="457200" marR="0" rtl="0" algn="l">
              <a:lnSpc>
                <a:spcPct val="100000"/>
              </a:lnSpc>
              <a:spcBef>
                <a:spcPts val="0"/>
              </a:spcBef>
              <a:spcAft>
                <a:spcPts val="0"/>
              </a:spcAft>
              <a:buNone/>
            </a:pPr>
            <a:r>
              <a:t/>
            </a:r>
            <a:endParaRPr>
              <a:solidFill>
                <a:schemeClr val="dk1"/>
              </a:solidFill>
            </a:endParaRPr>
          </a:p>
          <a:p>
            <a:pPr indent="-381000" lvl="0" marL="457200" marR="0" rtl="0" algn="l">
              <a:lnSpc>
                <a:spcPct val="100000"/>
              </a:lnSpc>
              <a:spcBef>
                <a:spcPts val="0"/>
              </a:spcBef>
              <a:spcAft>
                <a:spcPts val="0"/>
              </a:spcAft>
              <a:buClr>
                <a:schemeClr val="dk1"/>
              </a:buClr>
              <a:buSzPts val="2400"/>
              <a:buFont typeface="Arial"/>
              <a:buAutoNum type="arabicPeriod"/>
            </a:pPr>
            <a:r>
              <a:rPr b="0" i="0" lang="en-US" sz="2400" u="none" cap="none" strike="noStrike">
                <a:solidFill>
                  <a:schemeClr val="dk1"/>
                </a:solidFill>
                <a:latin typeface="Arial"/>
                <a:ea typeface="Arial"/>
                <a:cs typeface="Arial"/>
                <a:sym typeface="Arial"/>
              </a:rPr>
              <a:t>Federal Work Study Responsibilities: Supervisor and students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1ddc8d5e7e_0_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457200" rtl="0" algn="ctr">
              <a:lnSpc>
                <a:spcPct val="100000"/>
              </a:lnSpc>
              <a:spcBef>
                <a:spcPts val="0"/>
              </a:spcBef>
              <a:spcAft>
                <a:spcPts val="0"/>
              </a:spcAft>
              <a:buSzPts val="1400"/>
              <a:buNone/>
            </a:pPr>
            <a:r>
              <a:rPr lang="en-US" sz="4000">
                <a:solidFill>
                  <a:srgbClr val="C00000"/>
                </a:solidFill>
                <a:latin typeface="Cambria"/>
                <a:ea typeface="Cambria"/>
                <a:cs typeface="Cambria"/>
                <a:sym typeface="Cambria"/>
              </a:rPr>
              <a:t>What is the Federal Work-Study Program</a:t>
            </a:r>
            <a:endParaRPr/>
          </a:p>
        </p:txBody>
      </p:sp>
      <p:sp>
        <p:nvSpPr>
          <p:cNvPr id="104" name="Google Shape;104;g11ddc8d5e7e_0_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Title IV student financial aid program </a:t>
            </a:r>
            <a:br>
              <a:rPr lang="en-US"/>
            </a:br>
            <a:endParaRPr/>
          </a:p>
          <a:p>
            <a:pPr indent="-342900" lvl="0" marL="457200" rtl="0" algn="l">
              <a:lnSpc>
                <a:spcPct val="100000"/>
              </a:lnSpc>
              <a:spcBef>
                <a:spcPts val="0"/>
              </a:spcBef>
              <a:spcAft>
                <a:spcPts val="0"/>
              </a:spcAft>
              <a:buSzPts val="1800"/>
              <a:buChar char="•"/>
            </a:pPr>
            <a:r>
              <a:rPr lang="en-US"/>
              <a:t>Provides jobs for undergraduate and graduate students with financial need. </a:t>
            </a:r>
            <a:br>
              <a:rPr lang="en-US"/>
            </a:br>
            <a:endParaRPr/>
          </a:p>
          <a:p>
            <a:pPr indent="-342900" lvl="0" marL="457200" rtl="0" algn="l">
              <a:lnSpc>
                <a:spcPct val="100000"/>
              </a:lnSpc>
              <a:spcBef>
                <a:spcPts val="0"/>
              </a:spcBef>
              <a:spcAft>
                <a:spcPts val="0"/>
              </a:spcAft>
              <a:buSzPts val="1800"/>
              <a:buChar char="•"/>
            </a:pPr>
            <a:r>
              <a:rPr lang="en-US"/>
              <a:t>Jobs on-campus and off-campus</a:t>
            </a:r>
            <a:br>
              <a:rPr lang="en-US"/>
            </a:br>
            <a:endParaRPr/>
          </a:p>
          <a:p>
            <a:pPr indent="-342900" lvl="0" marL="457200" rtl="0" algn="l">
              <a:lnSpc>
                <a:spcPct val="100000"/>
              </a:lnSpc>
              <a:spcBef>
                <a:spcPts val="0"/>
              </a:spcBef>
              <a:spcAft>
                <a:spcPts val="0"/>
              </a:spcAft>
              <a:buSzPts val="1800"/>
              <a:buChar char="•"/>
            </a:pPr>
            <a:r>
              <a:rPr lang="en-US"/>
              <a:t>Employment is for Academic Year (Fall &amp; Spring)</a:t>
            </a:r>
            <a:br>
              <a:rPr lang="en-US"/>
            </a:br>
            <a:r>
              <a:rPr lang="en-US"/>
              <a:t>Each student receives $2100/semester</a:t>
            </a:r>
            <a:br>
              <a:rPr lang="en-US"/>
            </a:br>
            <a:endParaRPr/>
          </a:p>
          <a:p>
            <a:pPr indent="0" lvl="0" marL="457200" rtl="0" algn="ctr">
              <a:lnSpc>
                <a:spcPct val="100000"/>
              </a:lnSpc>
              <a:spcBef>
                <a:spcPts val="372"/>
              </a:spcBef>
              <a:spcAft>
                <a:spcPts val="0"/>
              </a:spcAft>
              <a:buSzPts val="1800"/>
              <a:buNone/>
            </a:pPr>
            <a:r>
              <a:t/>
            </a:r>
            <a:endParaRPr/>
          </a:p>
          <a:p>
            <a:pPr indent="0" lvl="0" marL="457200" rtl="0" algn="ctr">
              <a:lnSpc>
                <a:spcPct val="100000"/>
              </a:lnSpc>
              <a:spcBef>
                <a:spcPts val="372"/>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1ddc8d5e7e_0_1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457200" rtl="0" algn="ctr">
              <a:lnSpc>
                <a:spcPct val="100000"/>
              </a:lnSpc>
              <a:spcBef>
                <a:spcPts val="0"/>
              </a:spcBef>
              <a:spcAft>
                <a:spcPts val="0"/>
              </a:spcAft>
              <a:buClr>
                <a:schemeClr val="dk1"/>
              </a:buClr>
              <a:buSzPts val="1100"/>
              <a:buFont typeface="Arial"/>
              <a:buNone/>
            </a:pPr>
            <a:r>
              <a:rPr lang="en-US" sz="4000">
                <a:solidFill>
                  <a:srgbClr val="C00000"/>
                </a:solidFill>
                <a:latin typeface="Cambria"/>
                <a:ea typeface="Cambria"/>
                <a:cs typeface="Cambria"/>
                <a:sym typeface="Cambria"/>
              </a:rPr>
              <a:t>What is the Federal Work-Study Program</a:t>
            </a:r>
            <a:endParaRPr/>
          </a:p>
          <a:p>
            <a:pPr indent="0" lvl="0" marL="0" rtl="0" algn="ctr">
              <a:lnSpc>
                <a:spcPct val="100000"/>
              </a:lnSpc>
              <a:spcBef>
                <a:spcPts val="0"/>
              </a:spcBef>
              <a:spcAft>
                <a:spcPts val="0"/>
              </a:spcAft>
              <a:buSzPts val="1400"/>
              <a:buNone/>
            </a:pPr>
            <a:r>
              <a:t/>
            </a:r>
            <a:endParaRPr/>
          </a:p>
        </p:txBody>
      </p:sp>
      <p:sp>
        <p:nvSpPr>
          <p:cNvPr id="111" name="Google Shape;111;g11ddc8d5e7e_0_1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72"/>
              </a:spcBef>
              <a:spcAft>
                <a:spcPts val="0"/>
              </a:spcAft>
              <a:buClr>
                <a:schemeClr val="dk1"/>
              </a:buClr>
              <a:buSzPts val="2400"/>
              <a:buFont typeface="Arial"/>
              <a:buNone/>
            </a:pPr>
            <a:r>
              <a:rPr i="1" lang="en-US"/>
              <a:t>***Please note: The money students earn through the FWS program is paid in the form of a bi-weekly paycheck, calculated by multiplying their hourly wage by the number of hours worked during the 2-week pay period. </a:t>
            </a:r>
            <a:r>
              <a:rPr i="1" lang="en-US">
                <a:highlight>
                  <a:srgbClr val="FFFF00"/>
                </a:highlight>
              </a:rPr>
              <a:t>This money does NOT credit their Bursar’s account</a:t>
            </a:r>
            <a:r>
              <a:rPr i="1" lang="en-US"/>
              <a:t>. The only way to access/receive FWS funds is by working a FWS job.***</a:t>
            </a:r>
            <a:endParaRPr sz="1400"/>
          </a:p>
          <a:p>
            <a:pPr indent="0" lvl="0" marL="0" rtl="0" algn="ctr">
              <a:lnSpc>
                <a:spcPct val="100000"/>
              </a:lnSpc>
              <a:spcBef>
                <a:spcPts val="372"/>
              </a:spcBef>
              <a:spcAft>
                <a:spcPts val="0"/>
              </a:spcAft>
              <a:buClr>
                <a:schemeClr val="dk1"/>
              </a:buClr>
              <a:buSzPts val="2400"/>
              <a:buFont typeface="Arial"/>
              <a:buNone/>
            </a:pPr>
            <a:r>
              <a:t/>
            </a:r>
            <a:endParaRPr b="1">
              <a:solidFill>
                <a:schemeClr val="lt1"/>
              </a:solidFill>
            </a:endParaRPr>
          </a:p>
          <a:p>
            <a:pPr indent="0" lvl="0" marL="457200" rtl="0" algn="l">
              <a:lnSpc>
                <a:spcPct val="100000"/>
              </a:lnSpc>
              <a:spcBef>
                <a:spcPts val="372"/>
              </a:spcBef>
              <a:spcAft>
                <a:spcPts val="0"/>
              </a:spcAft>
              <a:buSzPts val="1800"/>
              <a:buNone/>
            </a:pPr>
            <a:r>
              <a:t/>
            </a:r>
            <a:endParaRPr i="1"/>
          </a:p>
          <a:p>
            <a:pPr indent="0" lvl="0" marL="0" rtl="0" algn="l">
              <a:lnSpc>
                <a:spcPct val="100000"/>
              </a:lnSpc>
              <a:spcBef>
                <a:spcPts val="36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nvSpPr>
        <p:spPr>
          <a:xfrm>
            <a:off x="-437357" y="200891"/>
            <a:ext cx="10018713" cy="17525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C00000"/>
                </a:solidFill>
                <a:latin typeface="Cambria"/>
                <a:ea typeface="Cambria"/>
                <a:cs typeface="Cambria"/>
                <a:sym typeface="Cambria"/>
              </a:rPr>
              <a:t>Student Requirements</a:t>
            </a:r>
            <a:endParaRPr b="0" i="0" sz="1400" u="none" cap="none" strike="noStrike">
              <a:solidFill>
                <a:srgbClr val="000000"/>
              </a:solidFill>
              <a:latin typeface="Arial"/>
              <a:ea typeface="Arial"/>
              <a:cs typeface="Arial"/>
              <a:sym typeface="Arial"/>
            </a:endParaRPr>
          </a:p>
        </p:txBody>
      </p:sp>
      <p:sp>
        <p:nvSpPr>
          <p:cNvPr id="117" name="Google Shape;117;p4"/>
          <p:cNvSpPr txBox="1"/>
          <p:nvPr/>
        </p:nvSpPr>
        <p:spPr>
          <a:xfrm>
            <a:off x="304800" y="1447800"/>
            <a:ext cx="8534400" cy="4724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3000"/>
              <a:buFont typeface="Arial"/>
              <a:buNone/>
            </a:pPr>
            <a:r>
              <a:t/>
            </a:r>
            <a:endParaRPr b="1" i="0" sz="3000" u="none" cap="none" strike="noStrike">
              <a:solidFill>
                <a:schemeClr val="dk2"/>
              </a:solidFill>
              <a:latin typeface="Arial"/>
              <a:ea typeface="Arial"/>
              <a:cs typeface="Arial"/>
              <a:sym typeface="Arial"/>
            </a:endParaRPr>
          </a:p>
          <a:p>
            <a:pPr indent="0" lvl="0" marL="0" marR="0" rtl="0" algn="ctr">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8" name="Google Shape;118;p4"/>
          <p:cNvSpPr/>
          <p:nvPr/>
        </p:nvSpPr>
        <p:spPr>
          <a:xfrm>
            <a:off x="838199" y="1526089"/>
            <a:ext cx="7467600" cy="5131020"/>
          </a:xfrm>
          <a:prstGeom prst="rect">
            <a:avLst/>
          </a:prstGeom>
          <a:noFill/>
          <a:ln>
            <a:noFill/>
          </a:ln>
        </p:spPr>
        <p:txBody>
          <a:bodyPr anchorCtr="0" anchor="t" bIns="45700" lIns="91425" spcFirstLastPara="1" rIns="91425" wrap="square" tIns="45700">
            <a:spAutoFit/>
          </a:bodyPr>
          <a:lstStyle/>
          <a:p>
            <a:pPr indent="-342900" lvl="0" marL="669925" marR="476250" rtl="0" algn="l">
              <a:lnSpc>
                <a:spcPct val="150000"/>
              </a:lnSpc>
              <a:spcBef>
                <a:spcPts val="0"/>
              </a:spcBef>
              <a:spcAft>
                <a:spcPts val="0"/>
              </a:spcAft>
              <a:buClr>
                <a:srgbClr val="000000"/>
              </a:buClr>
              <a:buSzPts val="2200"/>
              <a:buFont typeface="Noto Sans Symbols"/>
              <a:buChar char="●"/>
            </a:pPr>
            <a:r>
              <a:rPr b="0" i="0" lang="en-US" sz="2200" u="none" cap="none" strike="noStrike">
                <a:solidFill>
                  <a:srgbClr val="000000"/>
                </a:solidFill>
                <a:latin typeface="Calibri"/>
                <a:ea typeface="Calibri"/>
                <a:cs typeface="Calibri"/>
                <a:sym typeface="Calibri"/>
              </a:rPr>
              <a:t>Complete a </a:t>
            </a:r>
            <a:r>
              <a:rPr b="1" i="0" lang="en-US" sz="2200" u="none" cap="none" strike="noStrike">
                <a:solidFill>
                  <a:srgbClr val="000000"/>
                </a:solidFill>
                <a:latin typeface="Calibri"/>
                <a:ea typeface="Calibri"/>
                <a:cs typeface="Calibri"/>
                <a:sym typeface="Calibri"/>
              </a:rPr>
              <a:t>FAFSA</a:t>
            </a:r>
            <a:r>
              <a:rPr b="0" i="0" lang="en-US" sz="2200" u="none" cap="none" strike="noStrike">
                <a:solidFill>
                  <a:srgbClr val="000000"/>
                </a:solidFill>
                <a:latin typeface="Calibri"/>
                <a:ea typeface="Calibri"/>
                <a:cs typeface="Calibri"/>
                <a:sym typeface="Calibri"/>
              </a:rPr>
              <a:t> </a:t>
            </a:r>
            <a:r>
              <a:rPr b="0" i="0" lang="en-US" sz="2200" u="none" cap="none" strike="noStrike">
                <a:solidFill>
                  <a:schemeClr val="dk1"/>
                </a:solidFill>
                <a:latin typeface="Calibri"/>
                <a:ea typeface="Calibri"/>
                <a:cs typeface="Calibri"/>
                <a:sym typeface="Calibri"/>
              </a:rPr>
              <a:t>(Free Application for Federal Student Aid) each Year and </a:t>
            </a:r>
            <a:r>
              <a:rPr b="0" i="0" lang="en-US" sz="2200" u="none" cap="none" strike="noStrike">
                <a:solidFill>
                  <a:srgbClr val="000000"/>
                </a:solidFill>
                <a:latin typeface="Calibri"/>
                <a:ea typeface="Calibri"/>
                <a:cs typeface="Calibri"/>
                <a:sym typeface="Calibri"/>
              </a:rPr>
              <a:t>indicate interest in FWS on the application.</a:t>
            </a:r>
            <a:endParaRPr b="0" i="0" sz="2200" u="none" cap="none" strike="noStrike">
              <a:solidFill>
                <a:srgbClr val="000000"/>
              </a:solidFill>
              <a:latin typeface="Calibri"/>
              <a:ea typeface="Calibri"/>
              <a:cs typeface="Calibri"/>
              <a:sym typeface="Calibri"/>
            </a:endParaRPr>
          </a:p>
          <a:p>
            <a:pPr indent="-342900" lvl="0" marL="669925" marR="476250" rtl="0" algn="l">
              <a:lnSpc>
                <a:spcPct val="150000"/>
              </a:lnSpc>
              <a:spcBef>
                <a:spcPts val="0"/>
              </a:spcBef>
              <a:spcAft>
                <a:spcPts val="0"/>
              </a:spcAft>
              <a:buClr>
                <a:srgbClr val="000000"/>
              </a:buClr>
              <a:buSzPts val="2200"/>
              <a:buFont typeface="Noto Sans Symbols"/>
              <a:buChar char="●"/>
            </a:pPr>
            <a:r>
              <a:rPr b="0" i="0" lang="en-US" sz="2200" u="none" cap="none" strike="noStrike">
                <a:solidFill>
                  <a:srgbClr val="000000"/>
                </a:solidFill>
                <a:latin typeface="Calibri"/>
                <a:ea typeface="Calibri"/>
                <a:cs typeface="Calibri"/>
                <a:sym typeface="Calibri"/>
              </a:rPr>
              <a:t>FWS recipients must have financial need as determined by the financial information provided on the FAFSA as well as financial aid awarded to the student.</a:t>
            </a:r>
            <a:endParaRPr b="0" i="0" sz="1400" u="none" cap="none" strike="sngStrike">
              <a:solidFill>
                <a:srgbClr val="000000"/>
              </a:solidFill>
              <a:latin typeface="Arial"/>
              <a:ea typeface="Arial"/>
              <a:cs typeface="Arial"/>
              <a:sym typeface="Arial"/>
            </a:endParaRPr>
          </a:p>
          <a:p>
            <a:pPr indent="-342900" lvl="0" marL="669925" marR="0" rtl="0" algn="l">
              <a:lnSpc>
                <a:spcPct val="150000"/>
              </a:lnSpc>
              <a:spcBef>
                <a:spcPts val="5"/>
              </a:spcBef>
              <a:spcAft>
                <a:spcPts val="0"/>
              </a:spcAft>
              <a:buClr>
                <a:srgbClr val="000000"/>
              </a:buClr>
              <a:buSzPts val="2200"/>
              <a:buFont typeface="Noto Sans Symbols"/>
              <a:buChar char="●"/>
            </a:pPr>
            <a:r>
              <a:rPr b="0" i="0" lang="en-US" sz="22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0"/>
                  </a:ext>
                </a:extLst>
              </a:rPr>
              <a:t>Enrolled </a:t>
            </a:r>
            <a:r>
              <a:rPr b="0" i="0" lang="en-US" sz="2200" u="none" cap="none" strike="noStrike">
                <a:solidFill>
                  <a:srgbClr val="000000"/>
                </a:solidFill>
                <a:latin typeface="Calibri"/>
                <a:ea typeface="Calibri"/>
                <a:cs typeface="Calibri"/>
                <a:sym typeface="Calibri"/>
              </a:rPr>
              <a:t>in a degree-seeking program at CSU. </a:t>
            </a:r>
            <a:endParaRPr b="0" i="0" sz="1400" u="none" cap="none" strike="noStrike">
              <a:solidFill>
                <a:srgbClr val="000000"/>
              </a:solidFill>
              <a:latin typeface="Arial"/>
              <a:ea typeface="Arial"/>
              <a:cs typeface="Arial"/>
              <a:sym typeface="Arial"/>
            </a:endParaRPr>
          </a:p>
          <a:p>
            <a:pPr indent="-342900" lvl="0" marL="669925" marR="0" rtl="0" algn="l">
              <a:lnSpc>
                <a:spcPct val="150000"/>
              </a:lnSpc>
              <a:spcBef>
                <a:spcPts val="120"/>
              </a:spcBef>
              <a:spcAft>
                <a:spcPts val="0"/>
              </a:spcAft>
              <a:buClr>
                <a:srgbClr val="000000"/>
              </a:buClr>
              <a:buSzPts val="2200"/>
              <a:buFont typeface="Noto Sans Symbols"/>
              <a:buChar char="●"/>
            </a:pPr>
            <a:r>
              <a:rPr b="0" i="0" lang="en-US" sz="2200" u="none" cap="none" strike="noStrike">
                <a:solidFill>
                  <a:srgbClr val="000000"/>
                </a:solidFill>
                <a:latin typeface="Calibri"/>
                <a:ea typeface="Calibri"/>
                <a:cs typeface="Calibri"/>
                <a:sym typeface="Calibri"/>
              </a:rPr>
              <a:t>In </a:t>
            </a:r>
            <a:r>
              <a:rPr b="0" i="0" lang="en-US" sz="22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
                  </a:ext>
                </a:extLst>
              </a:rPr>
              <a:t>good academic standing and making Satisfactory Academic Progress (SAP).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253a8b3d5d_0_6"/>
          <p:cNvSpPr txBox="1"/>
          <p:nvPr/>
        </p:nvSpPr>
        <p:spPr>
          <a:xfrm>
            <a:off x="1120325" y="200900"/>
            <a:ext cx="7109400" cy="1034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800">
                <a:solidFill>
                  <a:srgbClr val="C00000"/>
                </a:solidFill>
                <a:latin typeface="Cambria"/>
                <a:ea typeface="Cambria"/>
                <a:cs typeface="Cambria"/>
                <a:sym typeface="Cambria"/>
              </a:rPr>
              <a:t>Summer Requirements (case by case)</a:t>
            </a:r>
            <a:endParaRPr sz="3800"/>
          </a:p>
        </p:txBody>
      </p:sp>
      <p:sp>
        <p:nvSpPr>
          <p:cNvPr id="124" name="Google Shape;124;g1253a8b3d5d_0_6"/>
          <p:cNvSpPr txBox="1"/>
          <p:nvPr/>
        </p:nvSpPr>
        <p:spPr>
          <a:xfrm>
            <a:off x="304800" y="1447800"/>
            <a:ext cx="8534400" cy="472440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3000"/>
              <a:buFont typeface="Arial"/>
              <a:buNone/>
            </a:pPr>
            <a:r>
              <a:t/>
            </a:r>
            <a:endParaRPr b="1" i="0" sz="3000" u="none" cap="none" strike="noStrike">
              <a:solidFill>
                <a:schemeClr val="dk2"/>
              </a:solidFill>
              <a:latin typeface="Arial"/>
              <a:ea typeface="Arial"/>
              <a:cs typeface="Arial"/>
              <a:sym typeface="Arial"/>
            </a:endParaRPr>
          </a:p>
          <a:p>
            <a:pPr indent="0" lvl="0" marL="0" marR="0" rtl="0" algn="ctr">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5" name="Google Shape;125;g1253a8b3d5d_0_6"/>
          <p:cNvSpPr/>
          <p:nvPr/>
        </p:nvSpPr>
        <p:spPr>
          <a:xfrm>
            <a:off x="838199" y="1526089"/>
            <a:ext cx="7467600" cy="5130900"/>
          </a:xfrm>
          <a:prstGeom prst="rect">
            <a:avLst/>
          </a:prstGeom>
          <a:noFill/>
          <a:ln>
            <a:noFill/>
          </a:ln>
        </p:spPr>
        <p:txBody>
          <a:bodyPr anchorCtr="0" anchor="t" bIns="45700" lIns="91425" spcFirstLastPara="1" rIns="91425" wrap="square" tIns="45700">
            <a:noAutofit/>
          </a:bodyPr>
          <a:lstStyle/>
          <a:p>
            <a:pPr indent="-330200" lvl="0" marL="669925" marR="476250" rtl="0" algn="l">
              <a:lnSpc>
                <a:spcPct val="15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Calibri"/>
                <a:ea typeface="Calibri"/>
                <a:cs typeface="Calibri"/>
                <a:sym typeface="Calibri"/>
              </a:rPr>
              <a:t>Complete a 22-23 </a:t>
            </a:r>
            <a:r>
              <a:rPr b="1" lang="en-US" sz="2000">
                <a:latin typeface="Calibri"/>
                <a:ea typeface="Calibri"/>
                <a:cs typeface="Calibri"/>
                <a:sym typeface="Calibri"/>
              </a:rPr>
              <a:t>FAFSA</a:t>
            </a:r>
            <a:r>
              <a:rPr lang="en-US" sz="2000">
                <a:latin typeface="Calibri"/>
                <a:ea typeface="Calibri"/>
                <a:cs typeface="Calibri"/>
                <a:sym typeface="Calibri"/>
              </a:rPr>
              <a:t> </a:t>
            </a:r>
            <a:r>
              <a:rPr lang="en-US" sz="2000">
                <a:solidFill>
                  <a:schemeClr val="dk1"/>
                </a:solidFill>
                <a:latin typeface="Calibri"/>
                <a:ea typeface="Calibri"/>
                <a:cs typeface="Calibri"/>
                <a:sym typeface="Calibri"/>
              </a:rPr>
              <a:t>(</a:t>
            </a:r>
            <a:r>
              <a:rPr i="0" lang="en-US" sz="2000" u="none" cap="none" strike="noStrike">
                <a:solidFill>
                  <a:schemeClr val="dk1"/>
                </a:solidFill>
                <a:latin typeface="Calibri"/>
                <a:ea typeface="Calibri"/>
                <a:cs typeface="Calibri"/>
                <a:sym typeface="Calibri"/>
              </a:rPr>
              <a:t>Free Application for Federal Student Aid</a:t>
            </a:r>
            <a:r>
              <a:rPr lang="en-US" sz="2000">
                <a:solidFill>
                  <a:schemeClr val="dk1"/>
                </a:solidFill>
                <a:latin typeface="Calibri"/>
                <a:ea typeface="Calibri"/>
                <a:cs typeface="Calibri"/>
                <a:sym typeface="Calibri"/>
              </a:rPr>
              <a:t>)</a:t>
            </a:r>
            <a:r>
              <a:rPr i="0" lang="en-US" sz="2000" u="none" cap="none" strike="noStrike">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each Year and </a:t>
            </a:r>
            <a:r>
              <a:rPr b="0" i="0" lang="en-US" sz="2000" u="none" cap="none" strike="noStrike">
                <a:solidFill>
                  <a:srgbClr val="000000"/>
                </a:solidFill>
                <a:latin typeface="Calibri"/>
                <a:ea typeface="Calibri"/>
                <a:cs typeface="Calibri"/>
                <a:sym typeface="Calibri"/>
              </a:rPr>
              <a:t>indicate interest in FWS on the application.</a:t>
            </a:r>
            <a:endParaRPr b="0" i="0" sz="2000" u="none" cap="none" strike="noStrike">
              <a:solidFill>
                <a:srgbClr val="000000"/>
              </a:solidFill>
              <a:latin typeface="Calibri"/>
              <a:ea typeface="Calibri"/>
              <a:cs typeface="Calibri"/>
              <a:sym typeface="Calibri"/>
            </a:endParaRPr>
          </a:p>
          <a:p>
            <a:pPr indent="-330200" lvl="0" marL="669925" marR="476250" rtl="0" algn="l">
              <a:lnSpc>
                <a:spcPct val="15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Calibri"/>
                <a:ea typeface="Calibri"/>
                <a:cs typeface="Calibri"/>
                <a:sym typeface="Calibri"/>
              </a:rPr>
              <a:t>FWS recipients must have financial need as determined by the financial information provided on the FAFSA as well as financial aid awarded to the student. (enough</a:t>
            </a:r>
            <a:r>
              <a:rPr lang="en-US" sz="2000">
                <a:latin typeface="Calibri"/>
                <a:ea typeface="Calibri"/>
                <a:cs typeface="Calibri"/>
                <a:sym typeface="Calibri"/>
              </a:rPr>
              <a:t> for $2100 summer)</a:t>
            </a:r>
            <a:endParaRPr sz="2000" strike="sngStrike"/>
          </a:p>
          <a:p>
            <a:pPr indent="-330200" lvl="0" marL="669925" marR="0" rtl="0" algn="l">
              <a:lnSpc>
                <a:spcPct val="150000"/>
              </a:lnSpc>
              <a:spcBef>
                <a:spcPts val="5"/>
              </a:spcBef>
              <a:spcAft>
                <a:spcPts val="0"/>
              </a:spcAft>
              <a:buClr>
                <a:srgbClr val="000000"/>
              </a:buClr>
              <a:buSzPts val="2000"/>
              <a:buFont typeface="Noto Sans Symbols"/>
              <a:buChar char="●"/>
            </a:pPr>
            <a:r>
              <a:rPr b="0" i="0" lang="en-US" sz="2000" u="none" cap="none">
                <a:solidFill>
                  <a:srgbClr val="000000"/>
                </a:solidFill>
                <a:latin typeface="Calibri"/>
                <a:ea typeface="Calibri"/>
                <a:cs typeface="Calibri"/>
                <a:sym typeface="Calibri"/>
                <a:extLst>
                  <a:ext uri="http://customooxmlschemas.google.com/">
                    <go:slidesCustomData xmlns:go="http://customooxmlschemas.google.com/" textRoundtripDataId="2"/>
                  </a:ext>
                </a:extLst>
              </a:rPr>
              <a:t>E</a:t>
            </a:r>
            <a:r>
              <a:rPr b="0" i="0" lang="en-US" sz="2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3"/>
                  </a:ext>
                </a:extLst>
              </a:rPr>
              <a:t>nrolled </a:t>
            </a:r>
            <a:r>
              <a:rPr b="0" i="0" lang="en-US" sz="2000" u="none" cap="none" strike="noStrike">
                <a:solidFill>
                  <a:srgbClr val="000000"/>
                </a:solidFill>
                <a:latin typeface="Calibri"/>
                <a:ea typeface="Calibri"/>
                <a:cs typeface="Calibri"/>
                <a:sym typeface="Calibri"/>
              </a:rPr>
              <a:t>in a degree-seeking program at CSU. </a:t>
            </a:r>
            <a:endParaRPr sz="2000"/>
          </a:p>
          <a:p>
            <a:pPr indent="-330200" lvl="0" marL="669925" marR="0" rtl="0" algn="l">
              <a:lnSpc>
                <a:spcPct val="150000"/>
              </a:lnSpc>
              <a:spcBef>
                <a:spcPts val="120"/>
              </a:spcBef>
              <a:spcAft>
                <a:spcPts val="0"/>
              </a:spcAft>
              <a:buClr>
                <a:srgbClr val="000000"/>
              </a:buClr>
              <a:buSzPts val="2000"/>
              <a:buFont typeface="Noto Sans Symbols"/>
              <a:buChar char="●"/>
            </a:pPr>
            <a:r>
              <a:rPr b="0" i="0" lang="en-US" sz="2000" u="none" cap="none">
                <a:solidFill>
                  <a:srgbClr val="000000"/>
                </a:solidFill>
                <a:latin typeface="Calibri"/>
                <a:ea typeface="Calibri"/>
                <a:cs typeface="Calibri"/>
                <a:sym typeface="Calibri"/>
              </a:rPr>
              <a:t>I</a:t>
            </a:r>
            <a:r>
              <a:rPr b="0" i="0" lang="en-US" sz="2000" u="none" cap="none" strike="noStrike">
                <a:solidFill>
                  <a:srgbClr val="000000"/>
                </a:solidFill>
                <a:latin typeface="Calibri"/>
                <a:ea typeface="Calibri"/>
                <a:cs typeface="Calibri"/>
                <a:sym typeface="Calibri"/>
              </a:rPr>
              <a:t>n </a:t>
            </a:r>
            <a:r>
              <a:rPr b="0" i="0" lang="en-US" sz="2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4"/>
                  </a:ext>
                </a:extLst>
              </a:rPr>
              <a:t>good academic standing and making Satisfactory Academic Progress (SAP).</a:t>
            </a:r>
            <a:endParaRPr b="0" i="0" sz="2000" u="none" cap="none" strike="noStrike">
              <a:solidFill>
                <a:srgbClr val="000000"/>
              </a:solidFill>
              <a:latin typeface="Calibri"/>
              <a:ea typeface="Calibri"/>
              <a:cs typeface="Calibri"/>
              <a:sym typeface="Calibri"/>
            </a:endParaRPr>
          </a:p>
          <a:p>
            <a:pPr indent="-330200" lvl="0" marL="669925" marR="0" rtl="0" algn="l">
              <a:lnSpc>
                <a:spcPct val="150000"/>
              </a:lnSpc>
              <a:spcBef>
                <a:spcPts val="120"/>
              </a:spcBef>
              <a:spcAft>
                <a:spcPts val="0"/>
              </a:spcAft>
              <a:buSzPts val="2000"/>
              <a:buFont typeface="Calibri"/>
              <a:buChar char="●"/>
            </a:pPr>
            <a:r>
              <a:rPr lang="en-US" sz="2000">
                <a:latin typeface="Calibri"/>
                <a:ea typeface="Calibri"/>
                <a:cs typeface="Calibri"/>
                <a:sym typeface="Calibri"/>
              </a:rPr>
              <a:t>Enrolled in Fall classes (202208)</a:t>
            </a:r>
            <a:endParaRPr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nvSpPr>
        <p:spPr>
          <a:xfrm>
            <a:off x="152400" y="228600"/>
            <a:ext cx="9428956" cy="17525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C00000"/>
                </a:solidFill>
                <a:latin typeface="Cambria"/>
                <a:ea typeface="Cambria"/>
                <a:cs typeface="Cambria"/>
                <a:sym typeface="Cambria"/>
              </a:rPr>
              <a:t>Hiring Process</a:t>
            </a:r>
            <a:endParaRPr b="0" i="0" sz="1400" u="none" cap="none" strike="noStrike">
              <a:solidFill>
                <a:srgbClr val="000000"/>
              </a:solidFill>
              <a:latin typeface="Arial"/>
              <a:ea typeface="Arial"/>
              <a:cs typeface="Arial"/>
              <a:sym typeface="Arial"/>
            </a:endParaRPr>
          </a:p>
        </p:txBody>
      </p:sp>
      <p:sp>
        <p:nvSpPr>
          <p:cNvPr id="131" name="Google Shape;131;p6"/>
          <p:cNvSpPr txBox="1"/>
          <p:nvPr/>
        </p:nvSpPr>
        <p:spPr>
          <a:xfrm>
            <a:off x="304800" y="1447800"/>
            <a:ext cx="8534400" cy="47244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Supervisors send work study job request for HR to post (first come first served as there are limited amount of work study students allowed)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44"/>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Students apply for a posted work study position via CSU job portal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44"/>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Potential candidates are interviewed (supervisor must see award letter email)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44"/>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Once a student is selected for hire, the student will go to HR to complete the hiring process (hiring paperwork, background check, etc.) and receive their start date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44"/>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Student will need to watch online orientation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44"/>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Complete Work Study Acknowledgement (annually) after viewing online orientation</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225425" lvl="0" marL="342900" marR="0" rtl="0" algn="ctr">
              <a:lnSpc>
                <a:spcPct val="100000"/>
              </a:lnSpc>
              <a:spcBef>
                <a:spcPts val="0"/>
              </a:spcBef>
              <a:spcAft>
                <a:spcPts val="0"/>
              </a:spcAft>
              <a:buClr>
                <a:schemeClr val="dk1"/>
              </a:buClr>
              <a:buSzPct val="100000"/>
              <a:buFont typeface="Noto Sans Symbols"/>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444"/>
              </a:spcBef>
              <a:spcAft>
                <a:spcPts val="0"/>
              </a:spcAft>
              <a:buClr>
                <a:schemeClr val="dk1"/>
              </a:buClr>
              <a:buSzPct val="1000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1e5d3e7b41_1_0"/>
          <p:cNvSpPr txBox="1"/>
          <p:nvPr/>
        </p:nvSpPr>
        <p:spPr>
          <a:xfrm>
            <a:off x="-437357" y="228600"/>
            <a:ext cx="10018800" cy="1752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C00000"/>
                </a:solidFill>
                <a:latin typeface="Cambria"/>
                <a:ea typeface="Cambria"/>
                <a:cs typeface="Cambria"/>
                <a:sym typeface="Cambria"/>
              </a:rPr>
              <a:t>Guidelines</a:t>
            </a:r>
            <a:endParaRPr b="0" i="0" sz="1400" u="none" cap="none" strike="sngStrike">
              <a:solidFill>
                <a:srgbClr val="000000"/>
              </a:solidFill>
              <a:latin typeface="Arial"/>
              <a:ea typeface="Arial"/>
              <a:cs typeface="Arial"/>
              <a:sym typeface="Arial"/>
            </a:endParaRPr>
          </a:p>
        </p:txBody>
      </p:sp>
      <p:sp>
        <p:nvSpPr>
          <p:cNvPr id="137" name="Google Shape;137;g11e5d3e7b41_1_0"/>
          <p:cNvSpPr txBox="1"/>
          <p:nvPr/>
        </p:nvSpPr>
        <p:spPr>
          <a:xfrm>
            <a:off x="609600" y="1752600"/>
            <a:ext cx="7924800" cy="5003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Academic Success is the priority. Therefore: </a:t>
            </a:r>
            <a:endParaRPr b="0" i="0" sz="1800" u="none" cap="none" strike="noStrike">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Work schedule and class schedule should NOT overlap. Supervisors and students should always remember that academic success remains the top priority.</a:t>
            </a:r>
            <a:endParaRPr b="0" i="0" sz="1800" u="none" cap="none" strike="sngStrike">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Students cannot miss/skip class to go to work. </a:t>
            </a:r>
            <a:endParaRPr b="0" i="0" sz="1800" u="none" cap="none" strike="sngStrike">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Maximum allowable work hours is 25 hours per week</a:t>
            </a:r>
            <a:endParaRPr b="0" i="0" sz="1800" u="none" cap="none" strike="noStrike">
              <a:solidFill>
                <a:schemeClr val="dk1"/>
              </a:solidFill>
              <a:latin typeface="Calibri"/>
              <a:ea typeface="Calibri"/>
              <a:cs typeface="Calibri"/>
              <a:sym typeface="Calibri"/>
            </a:endParaRPr>
          </a:p>
          <a:p>
            <a:pPr indent="-342900" lvl="1" marL="914400" marR="0" rtl="0" algn="l">
              <a:lnSpc>
                <a:spcPct val="15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Allowed to work up to 40 hours during breaks</a:t>
            </a:r>
            <a:endParaRPr b="0" i="0" sz="1400" u="none" cap="none" strike="noStrike">
              <a:solidFill>
                <a:srgbClr val="000000"/>
              </a:solidFill>
              <a:latin typeface="Arial"/>
              <a:ea typeface="Arial"/>
              <a:cs typeface="Arial"/>
              <a:sym typeface="Arial"/>
            </a:endParaRPr>
          </a:p>
          <a:p>
            <a:pPr indent="-514350" lvl="0" marL="514350" marR="0" rtl="0" algn="l">
              <a:lnSpc>
                <a:spcPct val="15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Cannot work more than the allotted funding award. </a:t>
            </a:r>
            <a:endParaRPr b="0" i="0" sz="1800" u="none" cap="none" strike="noStrike">
              <a:solidFill>
                <a:schemeClr val="dk1"/>
              </a:solidFill>
              <a:latin typeface="Calibri"/>
              <a:ea typeface="Calibri"/>
              <a:cs typeface="Calibri"/>
              <a:sym typeface="Calibri"/>
            </a:endParaRPr>
          </a:p>
          <a:p>
            <a:pPr indent="-342900" lvl="1" marL="914400" marR="0" rtl="0" algn="l">
              <a:lnSpc>
                <a:spcPct val="15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e.g.  $2100 ÷ $10/hr = 210 hours/semester.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210 hrs  ÷ 15 weeks = 14 hours/ week. </a:t>
            </a:r>
            <a:endParaRPr b="0" i="0" sz="1800" u="none" cap="none" strike="noStrike">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Typical FWS Program start/end dates: First day of class through last day of finals (per semester)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nvSpPr>
        <p:spPr>
          <a:xfrm>
            <a:off x="152400" y="228600"/>
            <a:ext cx="9428956" cy="17525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C00000"/>
                </a:solidFill>
                <a:latin typeface="Cambria"/>
                <a:ea typeface="Cambria"/>
                <a:cs typeface="Cambria"/>
                <a:sym typeface="Cambria"/>
              </a:rPr>
              <a:t>Supervisor’s Responsibilities</a:t>
            </a:r>
            <a:endParaRPr b="0" i="0" sz="1400" u="none" cap="none" strike="noStrike">
              <a:solidFill>
                <a:srgbClr val="000000"/>
              </a:solidFill>
              <a:latin typeface="Arial"/>
              <a:ea typeface="Arial"/>
              <a:cs typeface="Arial"/>
              <a:sym typeface="Arial"/>
            </a:endParaRPr>
          </a:p>
        </p:txBody>
      </p:sp>
      <p:sp>
        <p:nvSpPr>
          <p:cNvPr id="143" name="Google Shape;143;p7"/>
          <p:cNvSpPr txBox="1"/>
          <p:nvPr/>
        </p:nvSpPr>
        <p:spPr>
          <a:xfrm>
            <a:off x="304800" y="1447800"/>
            <a:ext cx="8534400" cy="47244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Ensure hiring process is complete before allowing student to begin work</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Establish a connection with the FWS Coordinator</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Provide sufficient training and establish expectations</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Establish and maintain a regular schedule for student</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Monitor hours, not to exceed 25 hours per week &amp; allocated award amount. Calculate holidays, down time &amp; all staffing needs accordingly</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Review/approve time in OneUSG biweekly</a:t>
            </a:r>
            <a:endParaRPr b="0" i="0" sz="1400" u="none" cap="none" strike="noStrike">
              <a:solidFill>
                <a:srgbClr val="000000"/>
              </a:solidFill>
              <a:latin typeface="Arial"/>
              <a:ea typeface="Arial"/>
              <a:cs typeface="Arial"/>
              <a:sym typeface="Arial"/>
            </a:endParaRPr>
          </a:p>
          <a:p>
            <a:pPr indent="-215900" lvl="0" marL="342900" marR="0" rtl="0" algn="ctr">
              <a:lnSpc>
                <a:spcPct val="100000"/>
              </a:lnSpc>
              <a:spcBef>
                <a:spcPts val="0"/>
              </a:spcBef>
              <a:spcAft>
                <a:spcPts val="0"/>
              </a:spcAft>
              <a:buClr>
                <a:schemeClr val="dk1"/>
              </a:buClr>
              <a:buSzPts val="2000"/>
              <a:buFont typeface="Noto Sans Symbols"/>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2009-02-08T19:30:48Z</dcterms:created>
  <dc:creator>George Adkins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0x0101000914A40D5732A1419521CAEB284C8A2D</vt:lpwstr>
  </property>
</Properties>
</file>