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70" r:id="rId9"/>
    <p:sldId id="267" r:id="rId10"/>
    <p:sldId id="268" r:id="rId11"/>
    <p:sldId id="269" r:id="rId12"/>
    <p:sldId id="271" r:id="rId13"/>
    <p:sldId id="278" r:id="rId14"/>
    <p:sldId id="277" r:id="rId15"/>
    <p:sldId id="276" r:id="rId16"/>
    <p:sldId id="279" r:id="rId17"/>
    <p:sldId id="280" r:id="rId18"/>
    <p:sldId id="281" r:id="rId19"/>
    <p:sldId id="275" r:id="rId20"/>
    <p:sldId id="273" r:id="rId21"/>
    <p:sldId id="274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50A304-AFF1-40EB-A79B-15FB875F63B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5DC921-3FD7-45DD-9252-E9A95E0F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38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DC921-3FD7-45DD-9252-E9A95E0FFD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9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6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0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8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3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4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5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4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4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2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9AD20-D0DC-453F-BA69-06A9D235062D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1904C-FC9F-448B-A49F-C25C3DEE1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6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forum.org/library/drmath/view/52578.html" TargetMode="External"/><Relationship Id="rId2" Type="http://schemas.openxmlformats.org/officeDocument/2006/relationships/hyperlink" Target="https://www.macalester.edu/~bressoud/talks/2011/History0fTrig_NHCC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Trigonometry Tidbits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 Quality Workshop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2/16/2017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law of exponents, then apply Euler’s Formula</a:t>
            </a:r>
          </a:p>
        </p:txBody>
      </p:sp>
    </p:spTree>
    <p:extLst>
      <p:ext uri="{BB962C8B-B14F-4D97-AF65-F5344CB8AC3E}">
        <p14:creationId xmlns:p14="http://schemas.microsoft.com/office/powerpoint/2010/main" val="21181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Euler’s Formula, then multiply out</a:t>
            </a:r>
          </a:p>
        </p:txBody>
      </p:sp>
    </p:spTree>
    <p:extLst>
      <p:ext uri="{BB962C8B-B14F-4D97-AF65-F5344CB8AC3E}">
        <p14:creationId xmlns:p14="http://schemas.microsoft.com/office/powerpoint/2010/main" val="912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two expansions of equal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equal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733800"/>
            <a:ext cx="6569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use even/odd properties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2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were the trig functions named?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096000" cy="515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8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“Sine” strikes the right cord.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Sanskrit word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meaning “bowstring”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Arabic translation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jayb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also meaning “bosom of a garment”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Latin translation “sinus”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translation “sine”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://www.macalester.edu/~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bressoud/talks/2011/History0fTrig_NHCC.pdf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mathforum.org/library/drmath/view/52578.html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4000"/>
            <a:ext cx="469309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the tangent function called “tangent”?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the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Geogebra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</a:t>
            </a: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“</a:t>
            </a:r>
            <a:r>
              <a:rPr lang="en-US" sz="36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tangent_function.ggb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the secant function called “secant”?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the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Geogebra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</a:t>
            </a: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“</a:t>
            </a:r>
            <a:r>
              <a:rPr lang="en-US" sz="36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secant_function.ggb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whole shebang in one picture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689" y="1295400"/>
            <a:ext cx="5405511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2712" y="6019800"/>
            <a:ext cx="831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Cosine, cotangent, and cosecant are the complementary functions.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0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Complementary  Functions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393526"/>
              </p:ext>
            </p:extLst>
          </p:nvPr>
        </p:nvGraphicFramePr>
        <p:xfrm>
          <a:off x="5486400" y="1600200"/>
          <a:ext cx="213360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711000" imgH="228600" progId="Equation.DSMT4">
                  <p:embed/>
                </p:oleObj>
              </mc:Choice>
              <mc:Fallback>
                <p:oleObj name="Equation" r:id="rId3" imgW="711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1600200"/>
                        <a:ext cx="2133601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84899"/>
              </p:ext>
            </p:extLst>
          </p:nvPr>
        </p:nvGraphicFramePr>
        <p:xfrm>
          <a:off x="5372100" y="2590800"/>
          <a:ext cx="2362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5" imgW="787320" imgH="228600" progId="Equation.DSMT4">
                  <p:embed/>
                </p:oleObj>
              </mc:Choice>
              <mc:Fallback>
                <p:oleObj name="Equation" r:id="rId5" imgW="787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72100" y="2590800"/>
                        <a:ext cx="2362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/>
          <a:srcRect r="7260" b="10825"/>
          <a:stretch/>
        </p:blipFill>
        <p:spPr>
          <a:xfrm>
            <a:off x="28575" y="1417638"/>
            <a:ext cx="4848225" cy="4955645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190841"/>
              </p:ext>
            </p:extLst>
          </p:nvPr>
        </p:nvGraphicFramePr>
        <p:xfrm>
          <a:off x="5391150" y="3581400"/>
          <a:ext cx="2400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8" imgW="799920" imgH="228600" progId="Equation.DSMT4">
                  <p:embed/>
                </p:oleObj>
              </mc:Choice>
              <mc:Fallback>
                <p:oleObj name="Equation" r:id="rId8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91150" y="3581400"/>
                        <a:ext cx="24003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960288"/>
              </p:ext>
            </p:extLst>
          </p:nvPr>
        </p:nvGraphicFramePr>
        <p:xfrm>
          <a:off x="5429250" y="4648200"/>
          <a:ext cx="2362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0" imgW="787320" imgH="228600" progId="Equation.DSMT4">
                  <p:embed/>
                </p:oleObj>
              </mc:Choice>
              <mc:Fallback>
                <p:oleObj name="Equation" r:id="rId10" imgW="787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29250" y="4648200"/>
                        <a:ext cx="2362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17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Euler’s Formula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377794"/>
              </p:ext>
            </p:extLst>
          </p:nvPr>
        </p:nvGraphicFramePr>
        <p:xfrm>
          <a:off x="889000" y="1600200"/>
          <a:ext cx="358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Equation" r:id="rId3" imgW="1790640" imgH="419040" progId="Equation.DSMT4">
                  <p:embed/>
                </p:oleObj>
              </mc:Choice>
              <mc:Fallback>
                <p:oleObj name="Equation" r:id="rId3" imgW="1790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0" y="1600200"/>
                        <a:ext cx="3581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584956"/>
              </p:ext>
            </p:extLst>
          </p:nvPr>
        </p:nvGraphicFramePr>
        <p:xfrm>
          <a:off x="4660900" y="1600200"/>
          <a:ext cx="3606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5" imgW="1803240" imgH="419040" progId="Equation.DSMT4">
                  <p:embed/>
                </p:oleObj>
              </mc:Choice>
              <mc:Fallback>
                <p:oleObj name="Equation" r:id="rId5" imgW="18032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1600200"/>
                        <a:ext cx="3606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06471"/>
              </p:ext>
            </p:extLst>
          </p:nvPr>
        </p:nvGraphicFramePr>
        <p:xfrm>
          <a:off x="1828800" y="2514600"/>
          <a:ext cx="355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7" imgW="1777680" imgH="419040" progId="Equation.DSMT4">
                  <p:embed/>
                </p:oleObj>
              </mc:Choice>
              <mc:Fallback>
                <p:oleObj name="Equation" r:id="rId7" imgW="1777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3556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91127"/>
              </p:ext>
            </p:extLst>
          </p:nvPr>
        </p:nvGraphicFramePr>
        <p:xfrm>
          <a:off x="812800" y="3606800"/>
          <a:ext cx="4902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Equation" r:id="rId9" imgW="2450880" imgH="444240" progId="Equation.DSMT4">
                  <p:embed/>
                </p:oleObj>
              </mc:Choice>
              <mc:Fallback>
                <p:oleObj name="Equation" r:id="rId9" imgW="2450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606800"/>
                        <a:ext cx="49022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857582"/>
              </p:ext>
            </p:extLst>
          </p:nvPr>
        </p:nvGraphicFramePr>
        <p:xfrm>
          <a:off x="1270000" y="4495800"/>
          <a:ext cx="5207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Equation" r:id="rId11" imgW="2603160" imgH="419040" progId="Equation.DSMT4">
                  <p:embed/>
                </p:oleObj>
              </mc:Choice>
              <mc:Fallback>
                <p:oleObj name="Equation" r:id="rId11" imgW="2603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4495800"/>
                        <a:ext cx="5207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89096"/>
              </p:ext>
            </p:extLst>
          </p:nvPr>
        </p:nvGraphicFramePr>
        <p:xfrm>
          <a:off x="1295400" y="5486400"/>
          <a:ext cx="449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Equation" r:id="rId13" imgW="2247840" imgH="419040" progId="Equation.DSMT4">
                  <p:embed/>
                </p:oleObj>
              </mc:Choice>
              <mc:Fallback>
                <p:oleObj name="Equation" r:id="rId13" imgW="22478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86400"/>
                        <a:ext cx="4495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513118"/>
              </p:ext>
            </p:extLst>
          </p:nvPr>
        </p:nvGraphicFramePr>
        <p:xfrm>
          <a:off x="7015163" y="2401888"/>
          <a:ext cx="1933575" cy="400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Equation" r:id="rId15" imgW="863280" imgH="1790640" progId="Equation.DSMT4">
                  <p:embed/>
                </p:oleObj>
              </mc:Choice>
              <mc:Fallback>
                <p:oleObj name="Equation" r:id="rId15" imgW="86328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15163" y="2401888"/>
                        <a:ext cx="1933575" cy="400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54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two expansions of equal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equal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66750" y="1600200"/>
          <a:ext cx="7791450" cy="53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4" imgW="2933640" imgH="203040" progId="Equation.DSMT4">
                  <p:embed/>
                </p:oleObj>
              </mc:Choice>
              <mc:Fallback>
                <p:oleObj name="Equation" r:id="rId4" imgW="2933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750" y="1600200"/>
                        <a:ext cx="7791450" cy="539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665413" y="2355850"/>
          <a:ext cx="38115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6" imgW="1434960" imgH="203040" progId="Equation.DSMT4">
                  <p:embed/>
                </p:oleObj>
              </mc:Choice>
              <mc:Fallback>
                <p:oleObj name="Equation" r:id="rId6" imgW="1434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2355850"/>
                        <a:ext cx="38115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892425" y="3157538"/>
          <a:ext cx="333851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8" imgW="1257120" imgH="177480" progId="Equation.DSMT4">
                  <p:embed/>
                </p:oleObj>
              </mc:Choice>
              <mc:Fallback>
                <p:oleObj name="Equation" r:id="rId8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3157538"/>
                        <a:ext cx="333851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886200"/>
            <a:ext cx="3289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2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346325" y="4267200"/>
          <a:ext cx="4452938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10" imgW="1676160" imgH="431640" progId="Equation.DSMT4">
                  <p:embed/>
                </p:oleObj>
              </mc:Choice>
              <mc:Fallback>
                <p:oleObj name="Equation" r:id="rId10" imgW="1676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4267200"/>
                        <a:ext cx="4452938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559050" y="5557837"/>
          <a:ext cx="40132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12" imgW="1511280" imgH="431640" progId="Equation.DSMT4">
                  <p:embed/>
                </p:oleObj>
              </mc:Choice>
              <mc:Fallback>
                <p:oleObj name="Equation" r:id="rId12" imgW="1511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5557837"/>
                        <a:ext cx="4013200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1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two expansions of equal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equal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52463" y="1253134"/>
          <a:ext cx="7881937" cy="126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4" imgW="3174840" imgH="507960" progId="Equation.DSMT4">
                  <p:embed/>
                </p:oleObj>
              </mc:Choice>
              <mc:Fallback>
                <p:oleObj name="Equation" r:id="rId4" imgW="31748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463" y="1253134"/>
                        <a:ext cx="7881937" cy="126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733800"/>
            <a:ext cx="6569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use even/odd properties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755775" y="2514600"/>
          <a:ext cx="567531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6" imgW="2286000" imgH="253800" progId="Equation.DSMT4">
                  <p:embed/>
                </p:oleObj>
              </mc:Choice>
              <mc:Fallback>
                <p:oleObj name="Equation" r:id="rId6" imgW="2286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2514600"/>
                        <a:ext cx="567531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744663" y="3178175"/>
          <a:ext cx="56118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8" imgW="2260440" imgH="253800" progId="Equation.DSMT4">
                  <p:embed/>
                </p:oleObj>
              </mc:Choice>
              <mc:Fallback>
                <p:oleObj name="Equation" r:id="rId8" imgW="2260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3178175"/>
                        <a:ext cx="561181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752600" y="4398962"/>
          <a:ext cx="567531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10" imgW="2286000" imgH="253800" progId="Equation.DSMT4">
                  <p:embed/>
                </p:oleObj>
              </mc:Choice>
              <mc:Fallback>
                <p:oleObj name="Equation" r:id="rId10" imgW="2286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398962"/>
                        <a:ext cx="567531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752600" y="5159375"/>
          <a:ext cx="56118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12" imgW="2260440" imgH="253800" progId="Equation.DSMT4">
                  <p:embed/>
                </p:oleObj>
              </mc:Choice>
              <mc:Fallback>
                <p:oleObj name="Equation" r:id="rId12" imgW="2260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59375"/>
                        <a:ext cx="561181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101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Euler’s Neat Formula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20505"/>
              </p:ext>
            </p:extLst>
          </p:nvPr>
        </p:nvGraphicFramePr>
        <p:xfrm>
          <a:off x="889000" y="3505200"/>
          <a:ext cx="358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3" imgW="1790640" imgH="419040" progId="Equation.DSMT4">
                  <p:embed/>
                </p:oleObj>
              </mc:Choice>
              <mc:Fallback>
                <p:oleObj name="Equation" r:id="rId3" imgW="1790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0" y="3505200"/>
                        <a:ext cx="3581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914875"/>
              </p:ext>
            </p:extLst>
          </p:nvPr>
        </p:nvGraphicFramePr>
        <p:xfrm>
          <a:off x="4660900" y="3505200"/>
          <a:ext cx="3606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5" imgW="1803240" imgH="419040" progId="Equation.DSMT4">
                  <p:embed/>
                </p:oleObj>
              </mc:Choice>
              <mc:Fallback>
                <p:oleObj name="Equation" r:id="rId5" imgW="18032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3505200"/>
                        <a:ext cx="3606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633801"/>
              </p:ext>
            </p:extLst>
          </p:nvPr>
        </p:nvGraphicFramePr>
        <p:xfrm>
          <a:off x="990600" y="1676400"/>
          <a:ext cx="4927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7" imgW="2463480" imgH="419040" progId="Equation.DSMT4">
                  <p:embed/>
                </p:oleObj>
              </mc:Choice>
              <mc:Fallback>
                <p:oleObj name="Equation" r:id="rId7" imgW="2463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4927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424090"/>
              </p:ext>
            </p:extLst>
          </p:nvPr>
        </p:nvGraphicFramePr>
        <p:xfrm>
          <a:off x="990600" y="2590800"/>
          <a:ext cx="6096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9" imgW="3047760" imgH="482400" progId="Equation.DSMT4">
                  <p:embed/>
                </p:oleObj>
              </mc:Choice>
              <mc:Fallback>
                <p:oleObj name="Equation" r:id="rId9" imgW="3047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90800"/>
                        <a:ext cx="60960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000418"/>
              </p:ext>
            </p:extLst>
          </p:nvPr>
        </p:nvGraphicFramePr>
        <p:xfrm>
          <a:off x="1447800" y="4572000"/>
          <a:ext cx="461772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11" imgW="1282680" imgH="253800" progId="Equation.DSMT4">
                  <p:embed/>
                </p:oleObj>
              </mc:Choice>
              <mc:Fallback>
                <p:oleObj name="Equation" r:id="rId11" imgW="1282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0"/>
                        <a:ext cx="461772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87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 of Complex Numbers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numbers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equal if and only if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Re(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and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↔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= c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 </a:t>
            </a:r>
            <a:r>
              <a:rPr lang="en-US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 </a:t>
            </a:r>
            <a:r>
              <a:rPr lang="en-US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d</a:t>
            </a:r>
            <a:endParaRPr lang="en-US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14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Euler’s Formula Unlocks Trig Identities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two different ways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law of exponents, then apply Euler’s Formula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Euler’s Formula, then multiply out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92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law of exponents, then apply Euler’s Formula</a:t>
            </a:r>
          </a:p>
        </p:txBody>
      </p:sp>
    </p:spTree>
    <p:extLst>
      <p:ext uri="{BB962C8B-B14F-4D97-AF65-F5344CB8AC3E}">
        <p14:creationId xmlns:p14="http://schemas.microsoft.com/office/powerpoint/2010/main" val="10197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Euler’s Formula, then multiply out</a:t>
            </a:r>
          </a:p>
        </p:txBody>
      </p:sp>
    </p:spTree>
    <p:extLst>
      <p:ext uri="{BB962C8B-B14F-4D97-AF65-F5344CB8AC3E}">
        <p14:creationId xmlns:p14="http://schemas.microsoft.com/office/powerpoint/2010/main" val="19307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two expansions of equal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886200"/>
            <a:ext cx="3289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2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Euler’s Formula Unlocks Trig Identities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 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two different ways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law of exponents, then apply Euler’s Formula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use Euler’s Formula, then multiply out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7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377</Words>
  <Application>Microsoft Office PowerPoint</Application>
  <PresentationFormat>On-screen Show (4:3)</PresentationFormat>
  <Paragraphs>67</Paragraphs>
  <Slides>21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Equation</vt:lpstr>
      <vt:lpstr>Trigonometry Tidbits</vt:lpstr>
      <vt:lpstr>Euler’s Formula</vt:lpstr>
      <vt:lpstr>Euler’s Neat Formula</vt:lpstr>
      <vt:lpstr>Equality of Complex Numbers</vt:lpstr>
      <vt:lpstr>Euler’s Formula Unlocks Trig Identities</vt:lpstr>
      <vt:lpstr>Expand (eiθ)2</vt:lpstr>
      <vt:lpstr>Expand (eiθ)2</vt:lpstr>
      <vt:lpstr>Set the two expansions of equal (eiθ)2 equal</vt:lpstr>
      <vt:lpstr>Euler’s Formula Unlocks Trig Identities</vt:lpstr>
      <vt:lpstr>Expand (eiA) (eiB)</vt:lpstr>
      <vt:lpstr>Expand (eiA) (eiB)</vt:lpstr>
      <vt:lpstr>Set the two expansions of equal (eiA) (eiB) equal</vt:lpstr>
      <vt:lpstr>How were the trig functions named?</vt:lpstr>
      <vt:lpstr>“Sine” strikes the right cord.</vt:lpstr>
      <vt:lpstr>Why is the tangent function called “tangent”?</vt:lpstr>
      <vt:lpstr>Why is the secant function called “secant”?</vt:lpstr>
      <vt:lpstr>The whole shebang in one picture</vt:lpstr>
      <vt:lpstr>The Complementary  Functions</vt:lpstr>
      <vt:lpstr>APPENDICES</vt:lpstr>
      <vt:lpstr>Set the two expansions of equal (eiθ)2 equal</vt:lpstr>
      <vt:lpstr>Set the two expansions of equal (eiA) (eiB) equal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Simplicity of Complex Numbers</dc:title>
  <dc:creator>Tim Howard</dc:creator>
  <cp:lastModifiedBy>Nancy Mims</cp:lastModifiedBy>
  <cp:revision>28</cp:revision>
  <cp:lastPrinted>2017-02-16T13:42:48Z</cp:lastPrinted>
  <dcterms:created xsi:type="dcterms:W3CDTF">2016-09-21T05:10:32Z</dcterms:created>
  <dcterms:modified xsi:type="dcterms:W3CDTF">2017-06-07T01:30:16Z</dcterms:modified>
</cp:coreProperties>
</file>